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314" r:id="rId4"/>
    <p:sldId id="294" r:id="rId5"/>
    <p:sldId id="296" r:id="rId6"/>
    <p:sldId id="317" r:id="rId7"/>
    <p:sldId id="297" r:id="rId8"/>
    <p:sldId id="298" r:id="rId9"/>
    <p:sldId id="299" r:id="rId10"/>
    <p:sldId id="315" r:id="rId11"/>
    <p:sldId id="300" r:id="rId12"/>
    <p:sldId id="302" r:id="rId13"/>
    <p:sldId id="316" r:id="rId14"/>
    <p:sldId id="307" r:id="rId15"/>
    <p:sldId id="309" r:id="rId16"/>
    <p:sldId id="310" r:id="rId17"/>
    <p:sldId id="311" r:id="rId18"/>
    <p:sldId id="312" r:id="rId19"/>
    <p:sldId id="318" r:id="rId20"/>
    <p:sldId id="29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52380952380954"/>
          <c:y val="6.7146282973621116E-2"/>
          <c:w val="0.82857142857142863"/>
          <c:h val="0.75779376498800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% дефицита XолоТК</c:v>
                </c:pt>
              </c:strCache>
            </c:strRef>
          </c:tx>
          <c:spPr>
            <a:solidFill>
              <a:schemeClr val="accent1"/>
            </a:solidFill>
            <a:ln w="9523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19046">
                <a:noFill/>
              </a:ln>
            </c:spPr>
            <c:txPr>
              <a:bodyPr/>
              <a:lstStyle/>
              <a:p>
                <a:pPr>
                  <a:defRPr sz="105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Вегетарианцы (n=50)</c:v>
                </c:pt>
                <c:pt idx="1">
                  <c:v>ЛВ/ЛОВ (n=114)</c:v>
                </c:pt>
                <c:pt idx="2">
                  <c:v>Пожилые (n=228)</c:v>
                </c:pt>
                <c:pt idx="3">
                  <c:v>Обычная диета (n=109)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0.75000000000000011</c:v>
                </c:pt>
                <c:pt idx="1">
                  <c:v>0.60000000000000009</c:v>
                </c:pt>
                <c:pt idx="2">
                  <c:v>0.22000000000000003</c:v>
                </c:pt>
                <c:pt idx="3">
                  <c:v>0.12000000000000001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D3-4894-A58B-9AA56EBDF5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812728"/>
        <c:axId val="128510136"/>
      </c:barChart>
      <c:catAx>
        <c:axId val="128812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3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5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8510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8510136"/>
        <c:scaling>
          <c:orientation val="minMax"/>
        </c:scaling>
        <c:delete val="0"/>
        <c:axPos val="l"/>
        <c:majorGridlines>
          <c:spPr>
            <a:ln w="2381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23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8812728"/>
        <c:crosses val="autoZero"/>
        <c:crossBetween val="between"/>
      </c:valAx>
      <c:spPr>
        <a:noFill/>
        <a:ln w="9523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3333333333333331"/>
          <c:y val="0.91366906474820142"/>
          <c:w val="0.33650793650793659"/>
          <c:h val="7.1942446043165464E-2"/>
        </c:manualLayout>
      </c:layout>
      <c:overlay val="0"/>
      <c:spPr>
        <a:noFill/>
        <a:ln w="2381">
          <a:solidFill>
            <a:schemeClr val="tx1"/>
          </a:solidFill>
          <a:prstDash val="solid"/>
        </a:ln>
      </c:spPr>
      <c:txPr>
        <a:bodyPr/>
        <a:lstStyle/>
        <a:p>
          <a:pPr>
            <a:defRPr sz="96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5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E2347-2DC1-4A2B-9786-BFDBB3F78B48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A54B4-1010-4293-B32F-0DFF2BF173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76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E1EEE18-8F3D-4CB3-B090-6249C20A5AF8}" type="slidenum">
              <a:rPr lang="en-US" smtClean="0"/>
              <a:pPr rtl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154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E1EEE18-8F3D-4CB3-B090-6249C20A5AF8}" type="slidenum">
              <a:rPr lang="en-US" smtClean="0"/>
              <a:pPr rtl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500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E1EEE18-8F3D-4CB3-B090-6249C20A5AF8}" type="slidenum">
              <a:rPr lang="en-US" smtClean="0"/>
              <a:pPr rtl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2675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E1EEE18-8F3D-4CB3-B090-6249C20A5AF8}" type="slidenum">
              <a:rPr lang="en-US" smtClean="0"/>
              <a:pPr rtl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2317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E1EEE18-8F3D-4CB3-B090-6249C20A5AF8}" type="slidenum">
              <a:rPr lang="en-US" smtClean="0"/>
              <a:pPr rtl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640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E1EEE18-8F3D-4CB3-B090-6249C20A5AF8}" type="slidenum">
              <a:rPr lang="en-US" smtClean="0"/>
              <a:pPr rtl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83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E1EEE18-8F3D-4CB3-B090-6249C20A5AF8}" type="slidenum">
              <a:rPr lang="en-US" smtClean="0"/>
              <a:pPr rtl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83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 rtlCol="0"/>
          <a:lstStyle>
            <a:lvl1pPr defTabSz="952804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57066" indent="-291179" defTabSz="952804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64717" indent="-232943" defTabSz="952804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30604" indent="-232943" defTabSz="952804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96491" indent="-232943" defTabSz="952804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62377" indent="-232943" algn="ctr" defTabSz="952804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3028264" indent="-232943" algn="ctr" defTabSz="952804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94151" indent="-232943" algn="ctr" defTabSz="952804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960038" indent="-232943" algn="ctr" defTabSz="952804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rtl="0"/>
            <a:fld id="{300C8534-6292-47F1-BE9F-62179AA5F92D}" type="slidenum">
              <a:rPr lang="en-US" sz="1200" b="0"/>
              <a:pPr rtl="0"/>
              <a:t>7</a:t>
            </a:fld>
            <a:endParaRPr lang="en-US" sz="1200" b="0" dirty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6913"/>
            <a:ext cx="6196012" cy="348615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653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 rtlCol="0"/>
          <a:lstStyle>
            <a:lvl1pPr defTabSz="952804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57066" indent="-291179" defTabSz="952804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64717" indent="-232943" defTabSz="952804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30604" indent="-232943" defTabSz="952804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96491" indent="-232943" defTabSz="952804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62377" indent="-232943" algn="ctr" defTabSz="952804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3028264" indent="-232943" algn="ctr" defTabSz="952804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94151" indent="-232943" algn="ctr" defTabSz="952804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960038" indent="-232943" algn="ctr" defTabSz="952804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rtl="0"/>
            <a:fld id="{3FB63FAC-6369-4420-9E55-5C1A4A39B6C4}" type="slidenum">
              <a:rPr lang="en-US" sz="1200" b="0"/>
              <a:pPr rtl="0"/>
              <a:t>8</a:t>
            </a:fld>
            <a:endParaRPr lang="en-US" sz="1200" b="0" dirty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6913"/>
            <a:ext cx="6196012" cy="348615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352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 rtlCol="0"/>
          <a:lstStyle>
            <a:lvl1pPr defTabSz="952804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57066" indent="-291179" defTabSz="952804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64717" indent="-232943" defTabSz="952804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30604" indent="-232943" defTabSz="952804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96491" indent="-232943" defTabSz="952804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62377" indent="-232943" algn="ctr" defTabSz="952804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3028264" indent="-232943" algn="ctr" defTabSz="952804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94151" indent="-232943" algn="ctr" defTabSz="952804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960038" indent="-232943" algn="ctr" defTabSz="952804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rtl="0"/>
            <a:fld id="{5D18B810-485C-47D0-9816-2B1302DAEAED}" type="slidenum">
              <a:rPr lang="en-US" sz="1200" b="0"/>
              <a:pPr rtl="0"/>
              <a:t>9</a:t>
            </a:fld>
            <a:endParaRPr lang="en-US" sz="1200" b="0" dirty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6913"/>
            <a:ext cx="6196012" cy="348615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475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E1EEE18-8F3D-4CB3-B090-6249C20A5AF8}" type="slidenum">
              <a:rPr lang="en-US" smtClean="0"/>
              <a:pPr rtl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72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E1EEE18-8F3D-4CB3-B090-6249C20A5AF8}" type="slidenum">
              <a:rPr lang="en-US" smtClean="0"/>
              <a:pPr rtl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021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E1EEE18-8F3D-4CB3-B090-6249C20A5AF8}" type="slidenum">
              <a:rPr lang="en-US" smtClean="0"/>
              <a:pPr rtl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338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F947-25C1-4FED-92DA-84A495862D0C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C663-370D-4390-BBA3-5948C1766F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6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F947-25C1-4FED-92DA-84A495862D0C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C663-370D-4390-BBA3-5948C1766F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4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F947-25C1-4FED-92DA-84A495862D0C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C663-370D-4390-BBA3-5948C1766F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9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F947-25C1-4FED-92DA-84A495862D0C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C663-370D-4390-BBA3-5948C1766F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1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F947-25C1-4FED-92DA-84A495862D0C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C663-370D-4390-BBA3-5948C1766F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7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F947-25C1-4FED-92DA-84A495862D0C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C663-370D-4390-BBA3-5948C1766F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F947-25C1-4FED-92DA-84A495862D0C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C663-370D-4390-BBA3-5948C1766F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5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F947-25C1-4FED-92DA-84A495862D0C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C663-370D-4390-BBA3-5948C1766F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6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F947-25C1-4FED-92DA-84A495862D0C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C663-370D-4390-BBA3-5948C1766F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95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F947-25C1-4FED-92DA-84A495862D0C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C663-370D-4390-BBA3-5948C1766F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62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F947-25C1-4FED-92DA-84A495862D0C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C663-370D-4390-BBA3-5948C1766F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9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DF947-25C1-4FED-92DA-84A495862D0C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8C663-370D-4390-BBA3-5948C1766F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3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shguidelines.com/4_HAEMATOLOGY_GUIDELINES.html" TargetMode="External"/><Relationship Id="rId2" Type="http://schemas.openxmlformats.org/officeDocument/2006/relationships/hyperlink" Target="http://onlinelibrary.wiley.com/doi/10.1111/bjh.12959/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ds.od.nih.gov/factsheets/VitaminB12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rckmanuals.com/home/disorders-of-nutrition/vitamins/vitamin-b-1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ds.od.nih.gov/factsheets/VitaminB12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849438" y="827883"/>
            <a:ext cx="7772400" cy="2046287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4400" b="1" dirty="0"/>
              <a:t>Активный </a:t>
            </a:r>
            <a:r>
              <a:rPr lang="en-US" sz="4400" b="1" dirty="0"/>
              <a:t>B</a:t>
            </a:r>
            <a:r>
              <a:rPr lang="ru-RU" sz="4400" b="1" dirty="0"/>
              <a:t>12 – самый ранний маркер В12-дефицитной анемии </a:t>
            </a:r>
            <a:endParaRPr lang="ru-RU" sz="44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782888" y="4437063"/>
            <a:ext cx="5905500" cy="1223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ru-RU" dirty="0"/>
              <a:t>Липатова Н.А,</a:t>
            </a:r>
          </a:p>
          <a:p>
            <a:pPr>
              <a:spcBef>
                <a:spcPts val="0"/>
              </a:spcBef>
              <a:defRPr/>
            </a:pPr>
            <a:r>
              <a:rPr lang="ru-RU" dirty="0"/>
              <a:t> </a:t>
            </a:r>
            <a:r>
              <a:rPr lang="ru-RU" sz="2000" dirty="0"/>
              <a:t>к.м.н., </a:t>
            </a:r>
            <a:r>
              <a:rPr lang="ru-RU" sz="2000" dirty="0" smtClean="0"/>
              <a:t>медицинский </a:t>
            </a:r>
            <a:r>
              <a:rPr lang="ru-RU" sz="2000" dirty="0"/>
              <a:t>директор лаборатории «Мобил Медикал Лаб»</a:t>
            </a:r>
          </a:p>
        </p:txBody>
      </p:sp>
      <p:pic>
        <p:nvPicPr>
          <p:cNvPr id="17411" name="Picture 4" descr="http://www.childrenpedia.org/7/3.files/imag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35299" y="3505200"/>
            <a:ext cx="2057400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44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/>
              <a:t>Put science on your side.                  </a:t>
            </a: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41575F39-4C69-403F-8E46-229FE097005C}" type="slidenum">
              <a:rPr lang="en-US" altLang="en-US" sz="800" b="0">
                <a:solidFill>
                  <a:srgbClr val="777777"/>
                </a:solidFill>
              </a:rPr>
              <a:pPr/>
              <a:t>10</a:t>
            </a:fld>
            <a:endParaRPr lang="en-US" altLang="en-US" sz="800" b="0">
              <a:solidFill>
                <a:srgbClr val="777777"/>
              </a:solidFill>
            </a:endParaRPr>
          </a:p>
        </p:txBody>
      </p:sp>
      <p:grpSp>
        <p:nvGrpSpPr>
          <p:cNvPr id="19461" name="Group 2"/>
          <p:cNvGrpSpPr>
            <a:grpSpLocks/>
          </p:cNvGrpSpPr>
          <p:nvPr/>
        </p:nvGrpSpPr>
        <p:grpSpPr bwMode="auto">
          <a:xfrm>
            <a:off x="2286001" y="1525588"/>
            <a:ext cx="4094163" cy="1828800"/>
            <a:chOff x="249" y="961"/>
            <a:chExt cx="2579" cy="1152"/>
          </a:xfrm>
        </p:grpSpPr>
        <p:grpSp>
          <p:nvGrpSpPr>
            <p:cNvPr id="19512" name="Group 3"/>
            <p:cNvGrpSpPr>
              <a:grpSpLocks/>
            </p:cNvGrpSpPr>
            <p:nvPr/>
          </p:nvGrpSpPr>
          <p:grpSpPr bwMode="auto">
            <a:xfrm>
              <a:off x="249" y="961"/>
              <a:ext cx="2579" cy="1152"/>
              <a:chOff x="249" y="961"/>
              <a:chExt cx="2579" cy="1152"/>
            </a:xfrm>
          </p:grpSpPr>
          <p:sp>
            <p:nvSpPr>
              <p:cNvPr id="19514" name="Freeform 4"/>
              <p:cNvSpPr>
                <a:spLocks/>
              </p:cNvSpPr>
              <p:nvPr/>
            </p:nvSpPr>
            <p:spPr bwMode="auto">
              <a:xfrm rot="1024483">
                <a:off x="249" y="1268"/>
                <a:ext cx="2456" cy="845"/>
              </a:xfrm>
              <a:custGeom>
                <a:avLst/>
                <a:gdLst>
                  <a:gd name="T0" fmla="*/ 2429 w 2688"/>
                  <a:gd name="T1" fmla="*/ 157 h 744"/>
                  <a:gd name="T2" fmla="*/ 2385 w 2688"/>
                  <a:gd name="T3" fmla="*/ 184 h 744"/>
                  <a:gd name="T4" fmla="*/ 2330 w 2688"/>
                  <a:gd name="T5" fmla="*/ 218 h 744"/>
                  <a:gd name="T6" fmla="*/ 2253 w 2688"/>
                  <a:gd name="T7" fmla="*/ 252 h 744"/>
                  <a:gd name="T8" fmla="*/ 2182 w 2688"/>
                  <a:gd name="T9" fmla="*/ 279 h 744"/>
                  <a:gd name="T10" fmla="*/ 2105 w 2688"/>
                  <a:gd name="T11" fmla="*/ 300 h 744"/>
                  <a:gd name="T12" fmla="*/ 2001 w 2688"/>
                  <a:gd name="T13" fmla="*/ 327 h 744"/>
                  <a:gd name="T14" fmla="*/ 1908 w 2688"/>
                  <a:gd name="T15" fmla="*/ 348 h 744"/>
                  <a:gd name="T16" fmla="*/ 1815 w 2688"/>
                  <a:gd name="T17" fmla="*/ 368 h 744"/>
                  <a:gd name="T18" fmla="*/ 1710 w 2688"/>
                  <a:gd name="T19" fmla="*/ 382 h 744"/>
                  <a:gd name="T20" fmla="*/ 1584 w 2688"/>
                  <a:gd name="T21" fmla="*/ 395 h 744"/>
                  <a:gd name="T22" fmla="*/ 1480 w 2688"/>
                  <a:gd name="T23" fmla="*/ 402 h 744"/>
                  <a:gd name="T24" fmla="*/ 1371 w 2688"/>
                  <a:gd name="T25" fmla="*/ 409 h 744"/>
                  <a:gd name="T26" fmla="*/ 1261 w 2688"/>
                  <a:gd name="T27" fmla="*/ 409 h 744"/>
                  <a:gd name="T28" fmla="*/ 1129 w 2688"/>
                  <a:gd name="T29" fmla="*/ 402 h 744"/>
                  <a:gd name="T30" fmla="*/ 1020 w 2688"/>
                  <a:gd name="T31" fmla="*/ 402 h 744"/>
                  <a:gd name="T32" fmla="*/ 910 w 2688"/>
                  <a:gd name="T33" fmla="*/ 388 h 744"/>
                  <a:gd name="T34" fmla="*/ 789 w 2688"/>
                  <a:gd name="T35" fmla="*/ 375 h 744"/>
                  <a:gd name="T36" fmla="*/ 685 w 2688"/>
                  <a:gd name="T37" fmla="*/ 361 h 744"/>
                  <a:gd name="T38" fmla="*/ 592 w 2688"/>
                  <a:gd name="T39" fmla="*/ 348 h 744"/>
                  <a:gd name="T40" fmla="*/ 499 w 2688"/>
                  <a:gd name="T41" fmla="*/ 327 h 744"/>
                  <a:gd name="T42" fmla="*/ 400 w 2688"/>
                  <a:gd name="T43" fmla="*/ 300 h 744"/>
                  <a:gd name="T44" fmla="*/ 323 w 2688"/>
                  <a:gd name="T45" fmla="*/ 273 h 744"/>
                  <a:gd name="T46" fmla="*/ 252 w 2688"/>
                  <a:gd name="T47" fmla="*/ 245 h 744"/>
                  <a:gd name="T48" fmla="*/ 192 w 2688"/>
                  <a:gd name="T49" fmla="*/ 218 h 744"/>
                  <a:gd name="T50" fmla="*/ 126 w 2688"/>
                  <a:gd name="T51" fmla="*/ 177 h 744"/>
                  <a:gd name="T52" fmla="*/ 82 w 2688"/>
                  <a:gd name="T53" fmla="*/ 150 h 744"/>
                  <a:gd name="T54" fmla="*/ 49 w 2688"/>
                  <a:gd name="T55" fmla="*/ 116 h 744"/>
                  <a:gd name="T56" fmla="*/ 22 w 2688"/>
                  <a:gd name="T57" fmla="*/ 82 h 744"/>
                  <a:gd name="T58" fmla="*/ 5 w 2688"/>
                  <a:gd name="T59" fmla="*/ 34 h 744"/>
                  <a:gd name="T60" fmla="*/ 0 w 2688"/>
                  <a:gd name="T61" fmla="*/ 0 h 744"/>
                  <a:gd name="T62" fmla="*/ 0 w 2688"/>
                  <a:gd name="T63" fmla="*/ 463 h 744"/>
                  <a:gd name="T64" fmla="*/ 16 w 2688"/>
                  <a:gd name="T65" fmla="*/ 504 h 744"/>
                  <a:gd name="T66" fmla="*/ 38 w 2688"/>
                  <a:gd name="T67" fmla="*/ 538 h 744"/>
                  <a:gd name="T68" fmla="*/ 77 w 2688"/>
                  <a:gd name="T69" fmla="*/ 579 h 744"/>
                  <a:gd name="T70" fmla="*/ 115 w 2688"/>
                  <a:gd name="T71" fmla="*/ 606 h 744"/>
                  <a:gd name="T72" fmla="*/ 170 w 2688"/>
                  <a:gd name="T73" fmla="*/ 641 h 744"/>
                  <a:gd name="T74" fmla="*/ 241 w 2688"/>
                  <a:gd name="T75" fmla="*/ 675 h 744"/>
                  <a:gd name="T76" fmla="*/ 307 w 2688"/>
                  <a:gd name="T77" fmla="*/ 702 h 744"/>
                  <a:gd name="T78" fmla="*/ 384 w 2688"/>
                  <a:gd name="T79" fmla="*/ 729 h 744"/>
                  <a:gd name="T80" fmla="*/ 466 w 2688"/>
                  <a:gd name="T81" fmla="*/ 750 h 744"/>
                  <a:gd name="T82" fmla="*/ 570 w 2688"/>
                  <a:gd name="T83" fmla="*/ 777 h 744"/>
                  <a:gd name="T84" fmla="*/ 669 w 2688"/>
                  <a:gd name="T85" fmla="*/ 797 h 744"/>
                  <a:gd name="T86" fmla="*/ 768 w 2688"/>
                  <a:gd name="T87" fmla="*/ 811 h 744"/>
                  <a:gd name="T88" fmla="*/ 872 w 2688"/>
                  <a:gd name="T89" fmla="*/ 825 h 744"/>
                  <a:gd name="T90" fmla="*/ 998 w 2688"/>
                  <a:gd name="T91" fmla="*/ 831 h 744"/>
                  <a:gd name="T92" fmla="*/ 1107 w 2688"/>
                  <a:gd name="T93" fmla="*/ 838 h 744"/>
                  <a:gd name="T94" fmla="*/ 1217 w 2688"/>
                  <a:gd name="T95" fmla="*/ 845 h 744"/>
                  <a:gd name="T96" fmla="*/ 1349 w 2688"/>
                  <a:gd name="T97" fmla="*/ 845 h 744"/>
                  <a:gd name="T98" fmla="*/ 1458 w 2688"/>
                  <a:gd name="T99" fmla="*/ 838 h 744"/>
                  <a:gd name="T100" fmla="*/ 1562 w 2688"/>
                  <a:gd name="T101" fmla="*/ 831 h 744"/>
                  <a:gd name="T102" fmla="*/ 1672 w 2688"/>
                  <a:gd name="T103" fmla="*/ 825 h 744"/>
                  <a:gd name="T104" fmla="*/ 1793 w 2688"/>
                  <a:gd name="T105" fmla="*/ 804 h 744"/>
                  <a:gd name="T106" fmla="*/ 1891 w 2688"/>
                  <a:gd name="T107" fmla="*/ 790 h 744"/>
                  <a:gd name="T108" fmla="*/ 1985 w 2688"/>
                  <a:gd name="T109" fmla="*/ 770 h 744"/>
                  <a:gd name="T110" fmla="*/ 2072 w 2688"/>
                  <a:gd name="T111" fmla="*/ 750 h 744"/>
                  <a:gd name="T112" fmla="*/ 2165 w 2688"/>
                  <a:gd name="T113" fmla="*/ 722 h 744"/>
                  <a:gd name="T114" fmla="*/ 2237 w 2688"/>
                  <a:gd name="T115" fmla="*/ 695 h 744"/>
                  <a:gd name="T116" fmla="*/ 2303 w 2688"/>
                  <a:gd name="T117" fmla="*/ 668 h 744"/>
                  <a:gd name="T118" fmla="*/ 2363 w 2688"/>
                  <a:gd name="T119" fmla="*/ 634 h 744"/>
                  <a:gd name="T120" fmla="*/ 2418 w 2688"/>
                  <a:gd name="T121" fmla="*/ 593 h 744"/>
                  <a:gd name="T122" fmla="*/ 2456 w 2688"/>
                  <a:gd name="T123" fmla="*/ 566 h 74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2688" h="744">
                    <a:moveTo>
                      <a:pt x="2688" y="114"/>
                    </a:moveTo>
                    <a:lnTo>
                      <a:pt x="2682" y="120"/>
                    </a:lnTo>
                    <a:lnTo>
                      <a:pt x="2664" y="132"/>
                    </a:lnTo>
                    <a:lnTo>
                      <a:pt x="2658" y="138"/>
                    </a:lnTo>
                    <a:lnTo>
                      <a:pt x="2646" y="138"/>
                    </a:lnTo>
                    <a:lnTo>
                      <a:pt x="2628" y="150"/>
                    </a:lnTo>
                    <a:lnTo>
                      <a:pt x="2616" y="156"/>
                    </a:lnTo>
                    <a:lnTo>
                      <a:pt x="2610" y="162"/>
                    </a:lnTo>
                    <a:lnTo>
                      <a:pt x="2586" y="174"/>
                    </a:lnTo>
                    <a:lnTo>
                      <a:pt x="2574" y="180"/>
                    </a:lnTo>
                    <a:lnTo>
                      <a:pt x="2562" y="186"/>
                    </a:lnTo>
                    <a:lnTo>
                      <a:pt x="2550" y="192"/>
                    </a:lnTo>
                    <a:lnTo>
                      <a:pt x="2520" y="204"/>
                    </a:lnTo>
                    <a:lnTo>
                      <a:pt x="2508" y="204"/>
                    </a:lnTo>
                    <a:lnTo>
                      <a:pt x="2496" y="210"/>
                    </a:lnTo>
                    <a:lnTo>
                      <a:pt x="2466" y="222"/>
                    </a:lnTo>
                    <a:lnTo>
                      <a:pt x="2448" y="228"/>
                    </a:lnTo>
                    <a:lnTo>
                      <a:pt x="2436" y="228"/>
                    </a:lnTo>
                    <a:lnTo>
                      <a:pt x="2406" y="240"/>
                    </a:lnTo>
                    <a:lnTo>
                      <a:pt x="2388" y="246"/>
                    </a:lnTo>
                    <a:lnTo>
                      <a:pt x="2370" y="252"/>
                    </a:lnTo>
                    <a:lnTo>
                      <a:pt x="2340" y="258"/>
                    </a:lnTo>
                    <a:lnTo>
                      <a:pt x="2322" y="264"/>
                    </a:lnTo>
                    <a:lnTo>
                      <a:pt x="2304" y="264"/>
                    </a:lnTo>
                    <a:lnTo>
                      <a:pt x="2268" y="276"/>
                    </a:lnTo>
                    <a:lnTo>
                      <a:pt x="2244" y="276"/>
                    </a:lnTo>
                    <a:lnTo>
                      <a:pt x="2226" y="282"/>
                    </a:lnTo>
                    <a:lnTo>
                      <a:pt x="2190" y="288"/>
                    </a:lnTo>
                    <a:lnTo>
                      <a:pt x="2172" y="294"/>
                    </a:lnTo>
                    <a:lnTo>
                      <a:pt x="2148" y="300"/>
                    </a:lnTo>
                    <a:lnTo>
                      <a:pt x="2112" y="306"/>
                    </a:lnTo>
                    <a:lnTo>
                      <a:pt x="2088" y="306"/>
                    </a:lnTo>
                    <a:lnTo>
                      <a:pt x="2070" y="312"/>
                    </a:lnTo>
                    <a:lnTo>
                      <a:pt x="2046" y="312"/>
                    </a:lnTo>
                    <a:lnTo>
                      <a:pt x="2004" y="318"/>
                    </a:lnTo>
                    <a:lnTo>
                      <a:pt x="1986" y="324"/>
                    </a:lnTo>
                    <a:lnTo>
                      <a:pt x="1962" y="324"/>
                    </a:lnTo>
                    <a:lnTo>
                      <a:pt x="1920" y="330"/>
                    </a:lnTo>
                    <a:lnTo>
                      <a:pt x="1896" y="330"/>
                    </a:lnTo>
                    <a:lnTo>
                      <a:pt x="1872" y="336"/>
                    </a:lnTo>
                    <a:lnTo>
                      <a:pt x="1830" y="342"/>
                    </a:lnTo>
                    <a:lnTo>
                      <a:pt x="1806" y="342"/>
                    </a:lnTo>
                    <a:lnTo>
                      <a:pt x="1782" y="342"/>
                    </a:lnTo>
                    <a:lnTo>
                      <a:pt x="1734" y="348"/>
                    </a:lnTo>
                    <a:lnTo>
                      <a:pt x="1710" y="348"/>
                    </a:lnTo>
                    <a:lnTo>
                      <a:pt x="1686" y="348"/>
                    </a:lnTo>
                    <a:lnTo>
                      <a:pt x="1644" y="354"/>
                    </a:lnTo>
                    <a:lnTo>
                      <a:pt x="1620" y="354"/>
                    </a:lnTo>
                    <a:lnTo>
                      <a:pt x="1596" y="354"/>
                    </a:lnTo>
                    <a:lnTo>
                      <a:pt x="1548" y="354"/>
                    </a:lnTo>
                    <a:lnTo>
                      <a:pt x="1524" y="354"/>
                    </a:lnTo>
                    <a:lnTo>
                      <a:pt x="1500" y="360"/>
                    </a:lnTo>
                    <a:lnTo>
                      <a:pt x="1476" y="360"/>
                    </a:lnTo>
                    <a:lnTo>
                      <a:pt x="1428" y="360"/>
                    </a:lnTo>
                    <a:lnTo>
                      <a:pt x="1404" y="360"/>
                    </a:lnTo>
                    <a:lnTo>
                      <a:pt x="1380" y="360"/>
                    </a:lnTo>
                    <a:lnTo>
                      <a:pt x="1332" y="360"/>
                    </a:lnTo>
                    <a:lnTo>
                      <a:pt x="1308" y="360"/>
                    </a:lnTo>
                    <a:lnTo>
                      <a:pt x="1284" y="360"/>
                    </a:lnTo>
                    <a:lnTo>
                      <a:pt x="1236" y="354"/>
                    </a:lnTo>
                    <a:lnTo>
                      <a:pt x="1212" y="354"/>
                    </a:lnTo>
                    <a:lnTo>
                      <a:pt x="1188" y="354"/>
                    </a:lnTo>
                    <a:lnTo>
                      <a:pt x="1140" y="354"/>
                    </a:lnTo>
                    <a:lnTo>
                      <a:pt x="1116" y="354"/>
                    </a:lnTo>
                    <a:lnTo>
                      <a:pt x="1092" y="348"/>
                    </a:lnTo>
                    <a:lnTo>
                      <a:pt x="1044" y="348"/>
                    </a:lnTo>
                    <a:lnTo>
                      <a:pt x="1020" y="348"/>
                    </a:lnTo>
                    <a:lnTo>
                      <a:pt x="996" y="342"/>
                    </a:lnTo>
                    <a:lnTo>
                      <a:pt x="954" y="342"/>
                    </a:lnTo>
                    <a:lnTo>
                      <a:pt x="930" y="342"/>
                    </a:lnTo>
                    <a:lnTo>
                      <a:pt x="906" y="336"/>
                    </a:lnTo>
                    <a:lnTo>
                      <a:pt x="864" y="330"/>
                    </a:lnTo>
                    <a:lnTo>
                      <a:pt x="840" y="330"/>
                    </a:lnTo>
                    <a:lnTo>
                      <a:pt x="816" y="330"/>
                    </a:lnTo>
                    <a:lnTo>
                      <a:pt x="798" y="324"/>
                    </a:lnTo>
                    <a:lnTo>
                      <a:pt x="750" y="318"/>
                    </a:lnTo>
                    <a:lnTo>
                      <a:pt x="732" y="318"/>
                    </a:lnTo>
                    <a:lnTo>
                      <a:pt x="708" y="312"/>
                    </a:lnTo>
                    <a:lnTo>
                      <a:pt x="666" y="306"/>
                    </a:lnTo>
                    <a:lnTo>
                      <a:pt x="648" y="306"/>
                    </a:lnTo>
                    <a:lnTo>
                      <a:pt x="624" y="300"/>
                    </a:lnTo>
                    <a:lnTo>
                      <a:pt x="588" y="294"/>
                    </a:lnTo>
                    <a:lnTo>
                      <a:pt x="570" y="288"/>
                    </a:lnTo>
                    <a:lnTo>
                      <a:pt x="546" y="288"/>
                    </a:lnTo>
                    <a:lnTo>
                      <a:pt x="510" y="276"/>
                    </a:lnTo>
                    <a:lnTo>
                      <a:pt x="492" y="276"/>
                    </a:lnTo>
                    <a:lnTo>
                      <a:pt x="474" y="270"/>
                    </a:lnTo>
                    <a:lnTo>
                      <a:pt x="438" y="264"/>
                    </a:lnTo>
                    <a:lnTo>
                      <a:pt x="420" y="258"/>
                    </a:lnTo>
                    <a:lnTo>
                      <a:pt x="402" y="252"/>
                    </a:lnTo>
                    <a:lnTo>
                      <a:pt x="372" y="246"/>
                    </a:lnTo>
                    <a:lnTo>
                      <a:pt x="354" y="240"/>
                    </a:lnTo>
                    <a:lnTo>
                      <a:pt x="336" y="234"/>
                    </a:lnTo>
                    <a:lnTo>
                      <a:pt x="324" y="228"/>
                    </a:lnTo>
                    <a:lnTo>
                      <a:pt x="294" y="222"/>
                    </a:lnTo>
                    <a:lnTo>
                      <a:pt x="276" y="216"/>
                    </a:lnTo>
                    <a:lnTo>
                      <a:pt x="264" y="210"/>
                    </a:lnTo>
                    <a:lnTo>
                      <a:pt x="234" y="204"/>
                    </a:lnTo>
                    <a:lnTo>
                      <a:pt x="222" y="198"/>
                    </a:lnTo>
                    <a:lnTo>
                      <a:pt x="210" y="192"/>
                    </a:lnTo>
                    <a:lnTo>
                      <a:pt x="186" y="180"/>
                    </a:lnTo>
                    <a:lnTo>
                      <a:pt x="174" y="174"/>
                    </a:lnTo>
                    <a:lnTo>
                      <a:pt x="162" y="168"/>
                    </a:lnTo>
                    <a:lnTo>
                      <a:pt x="138" y="156"/>
                    </a:lnTo>
                    <a:lnTo>
                      <a:pt x="126" y="150"/>
                    </a:lnTo>
                    <a:lnTo>
                      <a:pt x="120" y="144"/>
                    </a:lnTo>
                    <a:lnTo>
                      <a:pt x="96" y="138"/>
                    </a:lnTo>
                    <a:lnTo>
                      <a:pt x="90" y="132"/>
                    </a:lnTo>
                    <a:lnTo>
                      <a:pt x="84" y="126"/>
                    </a:lnTo>
                    <a:lnTo>
                      <a:pt x="66" y="114"/>
                    </a:lnTo>
                    <a:lnTo>
                      <a:pt x="60" y="108"/>
                    </a:lnTo>
                    <a:lnTo>
                      <a:pt x="54" y="102"/>
                    </a:lnTo>
                    <a:lnTo>
                      <a:pt x="42" y="90"/>
                    </a:lnTo>
                    <a:lnTo>
                      <a:pt x="36" y="84"/>
                    </a:lnTo>
                    <a:lnTo>
                      <a:pt x="30" y="78"/>
                    </a:lnTo>
                    <a:lnTo>
                      <a:pt x="24" y="72"/>
                    </a:lnTo>
                    <a:lnTo>
                      <a:pt x="18" y="60"/>
                    </a:lnTo>
                    <a:lnTo>
                      <a:pt x="12" y="54"/>
                    </a:lnTo>
                    <a:lnTo>
                      <a:pt x="6" y="48"/>
                    </a:lnTo>
                    <a:lnTo>
                      <a:pt x="6" y="30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384"/>
                    </a:lnTo>
                    <a:lnTo>
                      <a:pt x="0" y="390"/>
                    </a:lnTo>
                    <a:lnTo>
                      <a:pt x="0" y="402"/>
                    </a:lnTo>
                    <a:lnTo>
                      <a:pt x="0" y="408"/>
                    </a:lnTo>
                    <a:lnTo>
                      <a:pt x="6" y="414"/>
                    </a:lnTo>
                    <a:lnTo>
                      <a:pt x="6" y="432"/>
                    </a:lnTo>
                    <a:lnTo>
                      <a:pt x="12" y="438"/>
                    </a:lnTo>
                    <a:lnTo>
                      <a:pt x="18" y="444"/>
                    </a:lnTo>
                    <a:lnTo>
                      <a:pt x="24" y="456"/>
                    </a:lnTo>
                    <a:lnTo>
                      <a:pt x="30" y="462"/>
                    </a:lnTo>
                    <a:lnTo>
                      <a:pt x="36" y="468"/>
                    </a:lnTo>
                    <a:lnTo>
                      <a:pt x="42" y="474"/>
                    </a:lnTo>
                    <a:lnTo>
                      <a:pt x="54" y="486"/>
                    </a:lnTo>
                    <a:lnTo>
                      <a:pt x="60" y="492"/>
                    </a:lnTo>
                    <a:lnTo>
                      <a:pt x="66" y="498"/>
                    </a:lnTo>
                    <a:lnTo>
                      <a:pt x="84" y="510"/>
                    </a:lnTo>
                    <a:lnTo>
                      <a:pt x="90" y="516"/>
                    </a:lnTo>
                    <a:lnTo>
                      <a:pt x="96" y="522"/>
                    </a:lnTo>
                    <a:lnTo>
                      <a:pt x="120" y="528"/>
                    </a:lnTo>
                    <a:lnTo>
                      <a:pt x="126" y="534"/>
                    </a:lnTo>
                    <a:lnTo>
                      <a:pt x="138" y="540"/>
                    </a:lnTo>
                    <a:lnTo>
                      <a:pt x="162" y="552"/>
                    </a:lnTo>
                    <a:lnTo>
                      <a:pt x="174" y="558"/>
                    </a:lnTo>
                    <a:lnTo>
                      <a:pt x="186" y="564"/>
                    </a:lnTo>
                    <a:lnTo>
                      <a:pt x="210" y="576"/>
                    </a:lnTo>
                    <a:lnTo>
                      <a:pt x="222" y="582"/>
                    </a:lnTo>
                    <a:lnTo>
                      <a:pt x="234" y="588"/>
                    </a:lnTo>
                    <a:lnTo>
                      <a:pt x="264" y="594"/>
                    </a:lnTo>
                    <a:lnTo>
                      <a:pt x="276" y="600"/>
                    </a:lnTo>
                    <a:lnTo>
                      <a:pt x="294" y="606"/>
                    </a:lnTo>
                    <a:lnTo>
                      <a:pt x="324" y="612"/>
                    </a:lnTo>
                    <a:lnTo>
                      <a:pt x="336" y="618"/>
                    </a:lnTo>
                    <a:lnTo>
                      <a:pt x="354" y="624"/>
                    </a:lnTo>
                    <a:lnTo>
                      <a:pt x="372" y="630"/>
                    </a:lnTo>
                    <a:lnTo>
                      <a:pt x="402" y="636"/>
                    </a:lnTo>
                    <a:lnTo>
                      <a:pt x="420" y="642"/>
                    </a:lnTo>
                    <a:lnTo>
                      <a:pt x="438" y="648"/>
                    </a:lnTo>
                    <a:lnTo>
                      <a:pt x="474" y="654"/>
                    </a:lnTo>
                    <a:lnTo>
                      <a:pt x="492" y="660"/>
                    </a:lnTo>
                    <a:lnTo>
                      <a:pt x="510" y="660"/>
                    </a:lnTo>
                    <a:lnTo>
                      <a:pt x="546" y="672"/>
                    </a:lnTo>
                    <a:lnTo>
                      <a:pt x="570" y="672"/>
                    </a:lnTo>
                    <a:lnTo>
                      <a:pt x="588" y="678"/>
                    </a:lnTo>
                    <a:lnTo>
                      <a:pt x="624" y="684"/>
                    </a:lnTo>
                    <a:lnTo>
                      <a:pt x="648" y="690"/>
                    </a:lnTo>
                    <a:lnTo>
                      <a:pt x="666" y="690"/>
                    </a:lnTo>
                    <a:lnTo>
                      <a:pt x="708" y="696"/>
                    </a:lnTo>
                    <a:lnTo>
                      <a:pt x="732" y="702"/>
                    </a:lnTo>
                    <a:lnTo>
                      <a:pt x="750" y="702"/>
                    </a:lnTo>
                    <a:lnTo>
                      <a:pt x="798" y="708"/>
                    </a:lnTo>
                    <a:lnTo>
                      <a:pt x="816" y="714"/>
                    </a:lnTo>
                    <a:lnTo>
                      <a:pt x="840" y="714"/>
                    </a:lnTo>
                    <a:lnTo>
                      <a:pt x="864" y="714"/>
                    </a:lnTo>
                    <a:lnTo>
                      <a:pt x="906" y="720"/>
                    </a:lnTo>
                    <a:lnTo>
                      <a:pt x="930" y="726"/>
                    </a:lnTo>
                    <a:lnTo>
                      <a:pt x="954" y="726"/>
                    </a:lnTo>
                    <a:lnTo>
                      <a:pt x="996" y="726"/>
                    </a:lnTo>
                    <a:lnTo>
                      <a:pt x="1020" y="732"/>
                    </a:lnTo>
                    <a:lnTo>
                      <a:pt x="1044" y="732"/>
                    </a:lnTo>
                    <a:lnTo>
                      <a:pt x="1092" y="732"/>
                    </a:lnTo>
                    <a:lnTo>
                      <a:pt x="1116" y="738"/>
                    </a:lnTo>
                    <a:lnTo>
                      <a:pt x="1140" y="738"/>
                    </a:lnTo>
                    <a:lnTo>
                      <a:pt x="1188" y="738"/>
                    </a:lnTo>
                    <a:lnTo>
                      <a:pt x="1212" y="738"/>
                    </a:lnTo>
                    <a:lnTo>
                      <a:pt x="1236" y="738"/>
                    </a:lnTo>
                    <a:lnTo>
                      <a:pt x="1284" y="744"/>
                    </a:lnTo>
                    <a:lnTo>
                      <a:pt x="1308" y="744"/>
                    </a:lnTo>
                    <a:lnTo>
                      <a:pt x="1332" y="744"/>
                    </a:lnTo>
                    <a:lnTo>
                      <a:pt x="1380" y="744"/>
                    </a:lnTo>
                    <a:lnTo>
                      <a:pt x="1404" y="744"/>
                    </a:lnTo>
                    <a:lnTo>
                      <a:pt x="1428" y="744"/>
                    </a:lnTo>
                    <a:lnTo>
                      <a:pt x="1476" y="744"/>
                    </a:lnTo>
                    <a:lnTo>
                      <a:pt x="1500" y="744"/>
                    </a:lnTo>
                    <a:lnTo>
                      <a:pt x="1524" y="738"/>
                    </a:lnTo>
                    <a:lnTo>
                      <a:pt x="1548" y="738"/>
                    </a:lnTo>
                    <a:lnTo>
                      <a:pt x="1596" y="738"/>
                    </a:lnTo>
                    <a:lnTo>
                      <a:pt x="1620" y="738"/>
                    </a:lnTo>
                    <a:lnTo>
                      <a:pt x="1644" y="738"/>
                    </a:lnTo>
                    <a:lnTo>
                      <a:pt x="1686" y="732"/>
                    </a:lnTo>
                    <a:lnTo>
                      <a:pt x="1710" y="732"/>
                    </a:lnTo>
                    <a:lnTo>
                      <a:pt x="1734" y="732"/>
                    </a:lnTo>
                    <a:lnTo>
                      <a:pt x="1782" y="726"/>
                    </a:lnTo>
                    <a:lnTo>
                      <a:pt x="1806" y="726"/>
                    </a:lnTo>
                    <a:lnTo>
                      <a:pt x="1830" y="726"/>
                    </a:lnTo>
                    <a:lnTo>
                      <a:pt x="1872" y="720"/>
                    </a:lnTo>
                    <a:lnTo>
                      <a:pt x="1896" y="714"/>
                    </a:lnTo>
                    <a:lnTo>
                      <a:pt x="1920" y="714"/>
                    </a:lnTo>
                    <a:lnTo>
                      <a:pt x="1962" y="708"/>
                    </a:lnTo>
                    <a:lnTo>
                      <a:pt x="1986" y="708"/>
                    </a:lnTo>
                    <a:lnTo>
                      <a:pt x="2004" y="702"/>
                    </a:lnTo>
                    <a:lnTo>
                      <a:pt x="2046" y="696"/>
                    </a:lnTo>
                    <a:lnTo>
                      <a:pt x="2070" y="696"/>
                    </a:lnTo>
                    <a:lnTo>
                      <a:pt x="2088" y="690"/>
                    </a:lnTo>
                    <a:lnTo>
                      <a:pt x="2112" y="690"/>
                    </a:lnTo>
                    <a:lnTo>
                      <a:pt x="2148" y="684"/>
                    </a:lnTo>
                    <a:lnTo>
                      <a:pt x="2172" y="678"/>
                    </a:lnTo>
                    <a:lnTo>
                      <a:pt x="2190" y="672"/>
                    </a:lnTo>
                    <a:lnTo>
                      <a:pt x="2226" y="666"/>
                    </a:lnTo>
                    <a:lnTo>
                      <a:pt x="2244" y="660"/>
                    </a:lnTo>
                    <a:lnTo>
                      <a:pt x="2268" y="660"/>
                    </a:lnTo>
                    <a:lnTo>
                      <a:pt x="2304" y="648"/>
                    </a:lnTo>
                    <a:lnTo>
                      <a:pt x="2322" y="648"/>
                    </a:lnTo>
                    <a:lnTo>
                      <a:pt x="2340" y="642"/>
                    </a:lnTo>
                    <a:lnTo>
                      <a:pt x="2370" y="636"/>
                    </a:lnTo>
                    <a:lnTo>
                      <a:pt x="2388" y="630"/>
                    </a:lnTo>
                    <a:lnTo>
                      <a:pt x="2406" y="624"/>
                    </a:lnTo>
                    <a:lnTo>
                      <a:pt x="2436" y="612"/>
                    </a:lnTo>
                    <a:lnTo>
                      <a:pt x="2448" y="612"/>
                    </a:lnTo>
                    <a:lnTo>
                      <a:pt x="2466" y="606"/>
                    </a:lnTo>
                    <a:lnTo>
                      <a:pt x="2496" y="594"/>
                    </a:lnTo>
                    <a:lnTo>
                      <a:pt x="2508" y="588"/>
                    </a:lnTo>
                    <a:lnTo>
                      <a:pt x="2520" y="588"/>
                    </a:lnTo>
                    <a:lnTo>
                      <a:pt x="2550" y="576"/>
                    </a:lnTo>
                    <a:lnTo>
                      <a:pt x="2562" y="570"/>
                    </a:lnTo>
                    <a:lnTo>
                      <a:pt x="2574" y="564"/>
                    </a:lnTo>
                    <a:lnTo>
                      <a:pt x="2586" y="558"/>
                    </a:lnTo>
                    <a:lnTo>
                      <a:pt x="2610" y="546"/>
                    </a:lnTo>
                    <a:lnTo>
                      <a:pt x="2616" y="540"/>
                    </a:lnTo>
                    <a:lnTo>
                      <a:pt x="2628" y="534"/>
                    </a:lnTo>
                    <a:lnTo>
                      <a:pt x="2646" y="522"/>
                    </a:lnTo>
                    <a:lnTo>
                      <a:pt x="2658" y="522"/>
                    </a:lnTo>
                    <a:lnTo>
                      <a:pt x="2664" y="516"/>
                    </a:lnTo>
                    <a:lnTo>
                      <a:pt x="2682" y="504"/>
                    </a:lnTo>
                    <a:lnTo>
                      <a:pt x="2688" y="498"/>
                    </a:lnTo>
                    <a:lnTo>
                      <a:pt x="2688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B944D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19050" cap="flat" cmpd="sng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5" name="Oval 5"/>
              <p:cNvSpPr>
                <a:spLocks noChangeArrowheads="1"/>
              </p:cNvSpPr>
              <p:nvPr/>
            </p:nvSpPr>
            <p:spPr bwMode="auto">
              <a:xfrm rot="1024483">
                <a:off x="351" y="961"/>
                <a:ext cx="2477" cy="751"/>
              </a:xfrm>
              <a:prstGeom prst="ellipse">
                <a:avLst/>
              </a:prstGeom>
              <a:gradFill rotWithShape="0">
                <a:gsLst>
                  <a:gs pos="0">
                    <a:srgbClr val="DB944D"/>
                  </a:gs>
                  <a:gs pos="100000">
                    <a:srgbClr val="CC6600"/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ru-RU" altLang="en-US"/>
              </a:p>
            </p:txBody>
          </p:sp>
        </p:grpSp>
        <p:sp>
          <p:nvSpPr>
            <p:cNvPr id="1209350" name="Text Box 6"/>
            <p:cNvSpPr txBox="1">
              <a:spLocks noChangeArrowheads="1"/>
            </p:cNvSpPr>
            <p:nvPr/>
          </p:nvSpPr>
          <p:spPr bwMode="auto">
            <a:xfrm rot="1211821">
              <a:off x="801" y="1101"/>
              <a:ext cx="1525" cy="4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20000"/>
                </a:spcBef>
                <a:defRPr/>
              </a:pPr>
              <a:r>
                <a:rPr lang="de-DE" sz="240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Times New Roman" pitchFamily="18" charset="0"/>
                </a:rPr>
                <a:t>Total serum B12</a:t>
              </a:r>
            </a:p>
            <a:p>
              <a:pPr eaLnBrk="1" hangingPunct="1">
                <a:spcBef>
                  <a:spcPct val="20000"/>
                </a:spcBef>
                <a:defRPr/>
              </a:pPr>
              <a:r>
                <a:rPr lang="de-DE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Times New Roman" pitchFamily="18" charset="0"/>
                </a:rPr>
                <a:t>156-700 pmol/L</a:t>
              </a:r>
            </a:p>
          </p:txBody>
        </p:sp>
      </p:grpSp>
      <p:sp>
        <p:nvSpPr>
          <p:cNvPr id="1209351" name="Text Box 7"/>
          <p:cNvSpPr txBox="1">
            <a:spLocks noChangeArrowheads="1"/>
          </p:cNvSpPr>
          <p:nvPr/>
        </p:nvSpPr>
        <p:spPr bwMode="auto">
          <a:xfrm>
            <a:off x="6856413" y="1468439"/>
            <a:ext cx="3541712" cy="91598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1800">
                <a:cs typeface="Times New Roman" panose="02020603050405020304" pitchFamily="18" charset="0"/>
              </a:rPr>
              <a:t>Около</a:t>
            </a:r>
            <a:r>
              <a:rPr lang="en-GB" altLang="en-US" sz="1800">
                <a:cs typeface="Times New Roman" panose="02020603050405020304" pitchFamily="18" charset="0"/>
              </a:rPr>
              <a:t> 20% </a:t>
            </a:r>
            <a:r>
              <a:rPr lang="ru-RU" altLang="en-US" sz="1800">
                <a:cs typeface="Times New Roman" panose="02020603050405020304" pitchFamily="18" charset="0"/>
              </a:rPr>
              <a:t>циркулирующего </a:t>
            </a:r>
            <a:r>
              <a:rPr lang="en-GB" altLang="en-US" sz="1800">
                <a:cs typeface="Times New Roman" panose="02020603050405020304" pitchFamily="18" charset="0"/>
              </a:rPr>
              <a:t>B</a:t>
            </a:r>
            <a:r>
              <a:rPr lang="en-GB" altLang="en-US" sz="1800" baseline="-25000">
                <a:cs typeface="Times New Roman" panose="02020603050405020304" pitchFamily="18" charset="0"/>
              </a:rPr>
              <a:t>12</a:t>
            </a:r>
            <a:r>
              <a:rPr lang="en-GB" altLang="en-US" sz="1800">
                <a:cs typeface="Times New Roman" panose="02020603050405020304" pitchFamily="18" charset="0"/>
              </a:rPr>
              <a:t> </a:t>
            </a:r>
            <a:r>
              <a:rPr lang="ru-RU" altLang="en-US" sz="1800">
                <a:cs typeface="Times New Roman" panose="02020603050405020304" pitchFamily="18" charset="0"/>
              </a:rPr>
              <a:t>связано с транскобаламином</a:t>
            </a:r>
            <a:r>
              <a:rPr lang="en-GB" altLang="en-US" sz="1800">
                <a:cs typeface="Times New Roman" panose="02020603050405020304" pitchFamily="18" charset="0"/>
              </a:rPr>
              <a:t>.</a:t>
            </a:r>
            <a:endParaRPr lang="en-US" altLang="en-US" sz="1800">
              <a:cs typeface="Times New Roman" panose="02020603050405020304" pitchFamily="18" charset="0"/>
            </a:endParaRPr>
          </a:p>
        </p:txBody>
      </p:sp>
      <p:sp>
        <p:nvSpPr>
          <p:cNvPr id="19463" name="Rectangle 8"/>
          <p:cNvSpPr>
            <a:spLocks noGrp="1" noChangeArrowheads="1"/>
          </p:cNvSpPr>
          <p:nvPr>
            <p:ph type="title"/>
          </p:nvPr>
        </p:nvSpPr>
        <p:spPr>
          <a:xfrm>
            <a:off x="741364" y="33339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en-US" sz="3600" dirty="0"/>
              <a:t>Не весь витамин</a:t>
            </a:r>
            <a:r>
              <a:rPr lang="en-US" altLang="en-US" sz="3600" dirty="0"/>
              <a:t> B</a:t>
            </a:r>
            <a:r>
              <a:rPr lang="en-US" altLang="en-US" sz="3600" baseline="-25000" dirty="0"/>
              <a:t>12</a:t>
            </a:r>
            <a:r>
              <a:rPr lang="en-US" altLang="en-US" sz="3600" dirty="0"/>
              <a:t> </a:t>
            </a:r>
            <a:r>
              <a:rPr lang="ru-RU" altLang="en-US" sz="3600" dirty="0"/>
              <a:t>в сыворотке активен</a:t>
            </a:r>
            <a:endParaRPr lang="en-US" altLang="en-US" sz="3600" dirty="0"/>
          </a:p>
        </p:txBody>
      </p:sp>
      <p:grpSp>
        <p:nvGrpSpPr>
          <p:cNvPr id="1209353" name="Group 9"/>
          <p:cNvGrpSpPr>
            <a:grpSpLocks/>
          </p:cNvGrpSpPr>
          <p:nvPr/>
        </p:nvGrpSpPr>
        <p:grpSpPr bwMode="auto">
          <a:xfrm>
            <a:off x="1849439" y="1457326"/>
            <a:ext cx="4092575" cy="2787650"/>
            <a:chOff x="205" y="918"/>
            <a:chExt cx="2578" cy="1756"/>
          </a:xfrm>
        </p:grpSpPr>
        <p:sp>
          <p:nvSpPr>
            <p:cNvPr id="19501" name="Rectangle 10"/>
            <p:cNvSpPr>
              <a:spLocks noChangeArrowheads="1"/>
            </p:cNvSpPr>
            <p:nvPr/>
          </p:nvSpPr>
          <p:spPr bwMode="auto">
            <a:xfrm>
              <a:off x="384" y="1313"/>
              <a:ext cx="0" cy="465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grpSp>
          <p:nvGrpSpPr>
            <p:cNvPr id="19502" name="Group 11"/>
            <p:cNvGrpSpPr>
              <a:grpSpLocks/>
            </p:cNvGrpSpPr>
            <p:nvPr/>
          </p:nvGrpSpPr>
          <p:grpSpPr bwMode="auto">
            <a:xfrm>
              <a:off x="205" y="918"/>
              <a:ext cx="2578" cy="1756"/>
              <a:chOff x="205" y="896"/>
              <a:chExt cx="2578" cy="1756"/>
            </a:xfrm>
          </p:grpSpPr>
          <p:grpSp>
            <p:nvGrpSpPr>
              <p:cNvPr id="19503" name="Group 12"/>
              <p:cNvGrpSpPr>
                <a:grpSpLocks/>
              </p:cNvGrpSpPr>
              <p:nvPr/>
            </p:nvGrpSpPr>
            <p:grpSpPr bwMode="auto">
              <a:xfrm rot="11755895" flipV="1">
                <a:off x="532" y="896"/>
                <a:ext cx="2251" cy="1174"/>
                <a:chOff x="2418" y="1626"/>
                <a:chExt cx="2346" cy="990"/>
              </a:xfrm>
            </p:grpSpPr>
            <p:sp>
              <p:nvSpPr>
                <p:cNvPr id="19509" name="Freeform 13"/>
                <p:cNvSpPr>
                  <a:spLocks/>
                </p:cNvSpPr>
                <p:nvPr/>
              </p:nvSpPr>
              <p:spPr bwMode="auto">
                <a:xfrm>
                  <a:off x="2418" y="1800"/>
                  <a:ext cx="1098" cy="492"/>
                </a:xfrm>
                <a:custGeom>
                  <a:avLst/>
                  <a:gdLst>
                    <a:gd name="T0" fmla="*/ 1098 w 1098"/>
                    <a:gd name="T1" fmla="*/ 150 h 492"/>
                    <a:gd name="T2" fmla="*/ 0 w 1098"/>
                    <a:gd name="T3" fmla="*/ 0 h 492"/>
                    <a:gd name="T4" fmla="*/ 0 w 1098"/>
                    <a:gd name="T5" fmla="*/ 342 h 492"/>
                    <a:gd name="T6" fmla="*/ 1098 w 1098"/>
                    <a:gd name="T7" fmla="*/ 492 h 492"/>
                    <a:gd name="T8" fmla="*/ 1098 w 1098"/>
                    <a:gd name="T9" fmla="*/ 150 h 4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98" h="492">
                      <a:moveTo>
                        <a:pt x="1098" y="150"/>
                      </a:moveTo>
                      <a:lnTo>
                        <a:pt x="0" y="0"/>
                      </a:lnTo>
                      <a:lnTo>
                        <a:pt x="0" y="342"/>
                      </a:lnTo>
                      <a:lnTo>
                        <a:pt x="1098" y="492"/>
                      </a:lnTo>
                      <a:lnTo>
                        <a:pt x="1098" y="15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33CC33"/>
                    </a:gs>
                    <a:gs pos="100000">
                      <a:srgbClr val="1A691A"/>
                    </a:gs>
                  </a:gsLst>
                  <a:path path="rect">
                    <a:fillToRect l="50000" t="50000" r="50000" b="50000"/>
                  </a:path>
                </a:gradFill>
                <a:ln w="19050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10" name="Freeform 14"/>
                <p:cNvSpPr>
                  <a:spLocks/>
                </p:cNvSpPr>
                <p:nvPr/>
              </p:nvSpPr>
              <p:spPr bwMode="auto">
                <a:xfrm>
                  <a:off x="3300" y="1950"/>
                  <a:ext cx="1464" cy="666"/>
                </a:xfrm>
                <a:custGeom>
                  <a:avLst/>
                  <a:gdLst>
                    <a:gd name="T0" fmla="*/ 1458 w 1464"/>
                    <a:gd name="T1" fmla="*/ 18 h 666"/>
                    <a:gd name="T2" fmla="*/ 1452 w 1464"/>
                    <a:gd name="T3" fmla="*/ 36 h 666"/>
                    <a:gd name="T4" fmla="*/ 1440 w 1464"/>
                    <a:gd name="T5" fmla="*/ 60 h 666"/>
                    <a:gd name="T6" fmla="*/ 1422 w 1464"/>
                    <a:gd name="T7" fmla="*/ 84 h 666"/>
                    <a:gd name="T8" fmla="*/ 1392 w 1464"/>
                    <a:gd name="T9" fmla="*/ 102 h 666"/>
                    <a:gd name="T10" fmla="*/ 1362 w 1464"/>
                    <a:gd name="T11" fmla="*/ 126 h 666"/>
                    <a:gd name="T12" fmla="*/ 1326 w 1464"/>
                    <a:gd name="T13" fmla="*/ 144 h 666"/>
                    <a:gd name="T14" fmla="*/ 1284 w 1464"/>
                    <a:gd name="T15" fmla="*/ 168 h 666"/>
                    <a:gd name="T16" fmla="*/ 1236 w 1464"/>
                    <a:gd name="T17" fmla="*/ 186 h 666"/>
                    <a:gd name="T18" fmla="*/ 1188 w 1464"/>
                    <a:gd name="T19" fmla="*/ 204 h 666"/>
                    <a:gd name="T20" fmla="*/ 1128 w 1464"/>
                    <a:gd name="T21" fmla="*/ 222 h 666"/>
                    <a:gd name="T22" fmla="*/ 1068 w 1464"/>
                    <a:gd name="T23" fmla="*/ 234 h 666"/>
                    <a:gd name="T24" fmla="*/ 1002 w 1464"/>
                    <a:gd name="T25" fmla="*/ 252 h 666"/>
                    <a:gd name="T26" fmla="*/ 930 w 1464"/>
                    <a:gd name="T27" fmla="*/ 264 h 666"/>
                    <a:gd name="T28" fmla="*/ 858 w 1464"/>
                    <a:gd name="T29" fmla="*/ 276 h 666"/>
                    <a:gd name="T30" fmla="*/ 780 w 1464"/>
                    <a:gd name="T31" fmla="*/ 288 h 666"/>
                    <a:gd name="T32" fmla="*/ 702 w 1464"/>
                    <a:gd name="T33" fmla="*/ 294 h 666"/>
                    <a:gd name="T34" fmla="*/ 624 w 1464"/>
                    <a:gd name="T35" fmla="*/ 306 h 666"/>
                    <a:gd name="T36" fmla="*/ 540 w 1464"/>
                    <a:gd name="T37" fmla="*/ 312 h 666"/>
                    <a:gd name="T38" fmla="*/ 456 w 1464"/>
                    <a:gd name="T39" fmla="*/ 318 h 666"/>
                    <a:gd name="T40" fmla="*/ 372 w 1464"/>
                    <a:gd name="T41" fmla="*/ 318 h 666"/>
                    <a:gd name="T42" fmla="*/ 282 w 1464"/>
                    <a:gd name="T43" fmla="*/ 324 h 666"/>
                    <a:gd name="T44" fmla="*/ 198 w 1464"/>
                    <a:gd name="T45" fmla="*/ 324 h 666"/>
                    <a:gd name="T46" fmla="*/ 108 w 1464"/>
                    <a:gd name="T47" fmla="*/ 324 h 666"/>
                    <a:gd name="T48" fmla="*/ 24 w 1464"/>
                    <a:gd name="T49" fmla="*/ 318 h 666"/>
                    <a:gd name="T50" fmla="*/ 24 w 1464"/>
                    <a:gd name="T51" fmla="*/ 660 h 666"/>
                    <a:gd name="T52" fmla="*/ 108 w 1464"/>
                    <a:gd name="T53" fmla="*/ 666 h 666"/>
                    <a:gd name="T54" fmla="*/ 198 w 1464"/>
                    <a:gd name="T55" fmla="*/ 666 h 666"/>
                    <a:gd name="T56" fmla="*/ 282 w 1464"/>
                    <a:gd name="T57" fmla="*/ 666 h 666"/>
                    <a:gd name="T58" fmla="*/ 372 w 1464"/>
                    <a:gd name="T59" fmla="*/ 660 h 666"/>
                    <a:gd name="T60" fmla="*/ 456 w 1464"/>
                    <a:gd name="T61" fmla="*/ 660 h 666"/>
                    <a:gd name="T62" fmla="*/ 540 w 1464"/>
                    <a:gd name="T63" fmla="*/ 654 h 666"/>
                    <a:gd name="T64" fmla="*/ 624 w 1464"/>
                    <a:gd name="T65" fmla="*/ 648 h 666"/>
                    <a:gd name="T66" fmla="*/ 702 w 1464"/>
                    <a:gd name="T67" fmla="*/ 636 h 666"/>
                    <a:gd name="T68" fmla="*/ 780 w 1464"/>
                    <a:gd name="T69" fmla="*/ 630 h 666"/>
                    <a:gd name="T70" fmla="*/ 858 w 1464"/>
                    <a:gd name="T71" fmla="*/ 618 h 666"/>
                    <a:gd name="T72" fmla="*/ 930 w 1464"/>
                    <a:gd name="T73" fmla="*/ 606 h 666"/>
                    <a:gd name="T74" fmla="*/ 1002 w 1464"/>
                    <a:gd name="T75" fmla="*/ 594 h 666"/>
                    <a:gd name="T76" fmla="*/ 1068 w 1464"/>
                    <a:gd name="T77" fmla="*/ 576 h 666"/>
                    <a:gd name="T78" fmla="*/ 1128 w 1464"/>
                    <a:gd name="T79" fmla="*/ 564 h 666"/>
                    <a:gd name="T80" fmla="*/ 1188 w 1464"/>
                    <a:gd name="T81" fmla="*/ 546 h 666"/>
                    <a:gd name="T82" fmla="*/ 1236 w 1464"/>
                    <a:gd name="T83" fmla="*/ 528 h 666"/>
                    <a:gd name="T84" fmla="*/ 1284 w 1464"/>
                    <a:gd name="T85" fmla="*/ 510 h 666"/>
                    <a:gd name="T86" fmla="*/ 1326 w 1464"/>
                    <a:gd name="T87" fmla="*/ 486 h 666"/>
                    <a:gd name="T88" fmla="*/ 1362 w 1464"/>
                    <a:gd name="T89" fmla="*/ 468 h 666"/>
                    <a:gd name="T90" fmla="*/ 1392 w 1464"/>
                    <a:gd name="T91" fmla="*/ 444 h 666"/>
                    <a:gd name="T92" fmla="*/ 1422 w 1464"/>
                    <a:gd name="T93" fmla="*/ 426 h 666"/>
                    <a:gd name="T94" fmla="*/ 1440 w 1464"/>
                    <a:gd name="T95" fmla="*/ 402 h 666"/>
                    <a:gd name="T96" fmla="*/ 1452 w 1464"/>
                    <a:gd name="T97" fmla="*/ 378 h 666"/>
                    <a:gd name="T98" fmla="*/ 1458 w 1464"/>
                    <a:gd name="T99" fmla="*/ 360 h 666"/>
                    <a:gd name="T100" fmla="*/ 1464 w 1464"/>
                    <a:gd name="T101" fmla="*/ 0 h 66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0" t="0" r="r" b="b"/>
                  <a:pathLst>
                    <a:path w="1464" h="666">
                      <a:moveTo>
                        <a:pt x="1464" y="0"/>
                      </a:moveTo>
                      <a:lnTo>
                        <a:pt x="1464" y="6"/>
                      </a:lnTo>
                      <a:lnTo>
                        <a:pt x="1458" y="18"/>
                      </a:lnTo>
                      <a:lnTo>
                        <a:pt x="1458" y="24"/>
                      </a:lnTo>
                      <a:lnTo>
                        <a:pt x="1452" y="36"/>
                      </a:lnTo>
                      <a:lnTo>
                        <a:pt x="1452" y="42"/>
                      </a:lnTo>
                      <a:lnTo>
                        <a:pt x="1446" y="48"/>
                      </a:lnTo>
                      <a:lnTo>
                        <a:pt x="1440" y="60"/>
                      </a:lnTo>
                      <a:lnTo>
                        <a:pt x="1434" y="66"/>
                      </a:lnTo>
                      <a:lnTo>
                        <a:pt x="1428" y="72"/>
                      </a:lnTo>
                      <a:lnTo>
                        <a:pt x="1422" y="84"/>
                      </a:lnTo>
                      <a:lnTo>
                        <a:pt x="1416" y="90"/>
                      </a:lnTo>
                      <a:lnTo>
                        <a:pt x="1410" y="96"/>
                      </a:lnTo>
                      <a:lnTo>
                        <a:pt x="1392" y="102"/>
                      </a:lnTo>
                      <a:lnTo>
                        <a:pt x="1386" y="108"/>
                      </a:lnTo>
                      <a:lnTo>
                        <a:pt x="1380" y="114"/>
                      </a:lnTo>
                      <a:lnTo>
                        <a:pt x="1362" y="126"/>
                      </a:lnTo>
                      <a:lnTo>
                        <a:pt x="1356" y="132"/>
                      </a:lnTo>
                      <a:lnTo>
                        <a:pt x="1344" y="138"/>
                      </a:lnTo>
                      <a:lnTo>
                        <a:pt x="1326" y="144"/>
                      </a:lnTo>
                      <a:lnTo>
                        <a:pt x="1314" y="150"/>
                      </a:lnTo>
                      <a:lnTo>
                        <a:pt x="1308" y="156"/>
                      </a:lnTo>
                      <a:lnTo>
                        <a:pt x="1284" y="168"/>
                      </a:lnTo>
                      <a:lnTo>
                        <a:pt x="1272" y="168"/>
                      </a:lnTo>
                      <a:lnTo>
                        <a:pt x="1260" y="174"/>
                      </a:lnTo>
                      <a:lnTo>
                        <a:pt x="1236" y="186"/>
                      </a:lnTo>
                      <a:lnTo>
                        <a:pt x="1224" y="186"/>
                      </a:lnTo>
                      <a:lnTo>
                        <a:pt x="1212" y="192"/>
                      </a:lnTo>
                      <a:lnTo>
                        <a:pt x="1188" y="204"/>
                      </a:lnTo>
                      <a:lnTo>
                        <a:pt x="1170" y="204"/>
                      </a:lnTo>
                      <a:lnTo>
                        <a:pt x="1158" y="210"/>
                      </a:lnTo>
                      <a:lnTo>
                        <a:pt x="1128" y="222"/>
                      </a:lnTo>
                      <a:lnTo>
                        <a:pt x="1116" y="222"/>
                      </a:lnTo>
                      <a:lnTo>
                        <a:pt x="1098" y="228"/>
                      </a:lnTo>
                      <a:lnTo>
                        <a:pt x="1068" y="234"/>
                      </a:lnTo>
                      <a:lnTo>
                        <a:pt x="1050" y="240"/>
                      </a:lnTo>
                      <a:lnTo>
                        <a:pt x="1032" y="246"/>
                      </a:lnTo>
                      <a:lnTo>
                        <a:pt x="1002" y="252"/>
                      </a:lnTo>
                      <a:lnTo>
                        <a:pt x="984" y="252"/>
                      </a:lnTo>
                      <a:lnTo>
                        <a:pt x="966" y="258"/>
                      </a:lnTo>
                      <a:lnTo>
                        <a:pt x="930" y="264"/>
                      </a:lnTo>
                      <a:lnTo>
                        <a:pt x="912" y="270"/>
                      </a:lnTo>
                      <a:lnTo>
                        <a:pt x="894" y="270"/>
                      </a:lnTo>
                      <a:lnTo>
                        <a:pt x="858" y="276"/>
                      </a:lnTo>
                      <a:lnTo>
                        <a:pt x="840" y="282"/>
                      </a:lnTo>
                      <a:lnTo>
                        <a:pt x="822" y="282"/>
                      </a:lnTo>
                      <a:lnTo>
                        <a:pt x="780" y="288"/>
                      </a:lnTo>
                      <a:lnTo>
                        <a:pt x="762" y="288"/>
                      </a:lnTo>
                      <a:lnTo>
                        <a:pt x="744" y="294"/>
                      </a:lnTo>
                      <a:lnTo>
                        <a:pt x="702" y="294"/>
                      </a:lnTo>
                      <a:lnTo>
                        <a:pt x="684" y="300"/>
                      </a:lnTo>
                      <a:lnTo>
                        <a:pt x="666" y="300"/>
                      </a:lnTo>
                      <a:lnTo>
                        <a:pt x="624" y="306"/>
                      </a:lnTo>
                      <a:lnTo>
                        <a:pt x="600" y="306"/>
                      </a:lnTo>
                      <a:lnTo>
                        <a:pt x="582" y="306"/>
                      </a:lnTo>
                      <a:lnTo>
                        <a:pt x="540" y="312"/>
                      </a:lnTo>
                      <a:lnTo>
                        <a:pt x="516" y="312"/>
                      </a:lnTo>
                      <a:lnTo>
                        <a:pt x="498" y="312"/>
                      </a:lnTo>
                      <a:lnTo>
                        <a:pt x="456" y="318"/>
                      </a:lnTo>
                      <a:lnTo>
                        <a:pt x="432" y="318"/>
                      </a:lnTo>
                      <a:lnTo>
                        <a:pt x="414" y="318"/>
                      </a:lnTo>
                      <a:lnTo>
                        <a:pt x="372" y="318"/>
                      </a:lnTo>
                      <a:lnTo>
                        <a:pt x="348" y="318"/>
                      </a:lnTo>
                      <a:lnTo>
                        <a:pt x="324" y="324"/>
                      </a:lnTo>
                      <a:lnTo>
                        <a:pt x="282" y="324"/>
                      </a:lnTo>
                      <a:lnTo>
                        <a:pt x="258" y="324"/>
                      </a:lnTo>
                      <a:lnTo>
                        <a:pt x="240" y="324"/>
                      </a:lnTo>
                      <a:lnTo>
                        <a:pt x="198" y="324"/>
                      </a:lnTo>
                      <a:lnTo>
                        <a:pt x="174" y="324"/>
                      </a:lnTo>
                      <a:lnTo>
                        <a:pt x="150" y="324"/>
                      </a:lnTo>
                      <a:lnTo>
                        <a:pt x="108" y="324"/>
                      </a:lnTo>
                      <a:lnTo>
                        <a:pt x="90" y="318"/>
                      </a:lnTo>
                      <a:lnTo>
                        <a:pt x="66" y="318"/>
                      </a:lnTo>
                      <a:lnTo>
                        <a:pt x="24" y="318"/>
                      </a:lnTo>
                      <a:lnTo>
                        <a:pt x="0" y="318"/>
                      </a:lnTo>
                      <a:lnTo>
                        <a:pt x="0" y="660"/>
                      </a:lnTo>
                      <a:lnTo>
                        <a:pt x="24" y="660"/>
                      </a:lnTo>
                      <a:lnTo>
                        <a:pt x="66" y="660"/>
                      </a:lnTo>
                      <a:lnTo>
                        <a:pt x="90" y="660"/>
                      </a:lnTo>
                      <a:lnTo>
                        <a:pt x="108" y="666"/>
                      </a:lnTo>
                      <a:lnTo>
                        <a:pt x="150" y="666"/>
                      </a:lnTo>
                      <a:lnTo>
                        <a:pt x="174" y="666"/>
                      </a:lnTo>
                      <a:lnTo>
                        <a:pt x="198" y="666"/>
                      </a:lnTo>
                      <a:lnTo>
                        <a:pt x="240" y="666"/>
                      </a:lnTo>
                      <a:lnTo>
                        <a:pt x="258" y="666"/>
                      </a:lnTo>
                      <a:lnTo>
                        <a:pt x="282" y="666"/>
                      </a:lnTo>
                      <a:lnTo>
                        <a:pt x="324" y="666"/>
                      </a:lnTo>
                      <a:lnTo>
                        <a:pt x="348" y="660"/>
                      </a:lnTo>
                      <a:lnTo>
                        <a:pt x="372" y="660"/>
                      </a:lnTo>
                      <a:lnTo>
                        <a:pt x="414" y="660"/>
                      </a:lnTo>
                      <a:lnTo>
                        <a:pt x="432" y="660"/>
                      </a:lnTo>
                      <a:lnTo>
                        <a:pt x="456" y="660"/>
                      </a:lnTo>
                      <a:lnTo>
                        <a:pt x="498" y="654"/>
                      </a:lnTo>
                      <a:lnTo>
                        <a:pt x="516" y="654"/>
                      </a:lnTo>
                      <a:lnTo>
                        <a:pt x="540" y="654"/>
                      </a:lnTo>
                      <a:lnTo>
                        <a:pt x="582" y="648"/>
                      </a:lnTo>
                      <a:lnTo>
                        <a:pt x="600" y="648"/>
                      </a:lnTo>
                      <a:lnTo>
                        <a:pt x="624" y="648"/>
                      </a:lnTo>
                      <a:lnTo>
                        <a:pt x="666" y="642"/>
                      </a:lnTo>
                      <a:lnTo>
                        <a:pt x="684" y="642"/>
                      </a:lnTo>
                      <a:lnTo>
                        <a:pt x="702" y="636"/>
                      </a:lnTo>
                      <a:lnTo>
                        <a:pt x="744" y="636"/>
                      </a:lnTo>
                      <a:lnTo>
                        <a:pt x="762" y="630"/>
                      </a:lnTo>
                      <a:lnTo>
                        <a:pt x="780" y="630"/>
                      </a:lnTo>
                      <a:lnTo>
                        <a:pt x="822" y="624"/>
                      </a:lnTo>
                      <a:lnTo>
                        <a:pt x="840" y="624"/>
                      </a:lnTo>
                      <a:lnTo>
                        <a:pt x="858" y="618"/>
                      </a:lnTo>
                      <a:lnTo>
                        <a:pt x="894" y="612"/>
                      </a:lnTo>
                      <a:lnTo>
                        <a:pt x="912" y="612"/>
                      </a:lnTo>
                      <a:lnTo>
                        <a:pt x="930" y="606"/>
                      </a:lnTo>
                      <a:lnTo>
                        <a:pt x="966" y="600"/>
                      </a:lnTo>
                      <a:lnTo>
                        <a:pt x="984" y="594"/>
                      </a:lnTo>
                      <a:lnTo>
                        <a:pt x="1002" y="594"/>
                      </a:lnTo>
                      <a:lnTo>
                        <a:pt x="1032" y="588"/>
                      </a:lnTo>
                      <a:lnTo>
                        <a:pt x="1050" y="582"/>
                      </a:lnTo>
                      <a:lnTo>
                        <a:pt x="1068" y="576"/>
                      </a:lnTo>
                      <a:lnTo>
                        <a:pt x="1098" y="570"/>
                      </a:lnTo>
                      <a:lnTo>
                        <a:pt x="1116" y="564"/>
                      </a:lnTo>
                      <a:lnTo>
                        <a:pt x="1128" y="564"/>
                      </a:lnTo>
                      <a:lnTo>
                        <a:pt x="1158" y="552"/>
                      </a:lnTo>
                      <a:lnTo>
                        <a:pt x="1170" y="546"/>
                      </a:lnTo>
                      <a:lnTo>
                        <a:pt x="1188" y="546"/>
                      </a:lnTo>
                      <a:lnTo>
                        <a:pt x="1212" y="534"/>
                      </a:lnTo>
                      <a:lnTo>
                        <a:pt x="1224" y="528"/>
                      </a:lnTo>
                      <a:lnTo>
                        <a:pt x="1236" y="528"/>
                      </a:lnTo>
                      <a:lnTo>
                        <a:pt x="1260" y="516"/>
                      </a:lnTo>
                      <a:lnTo>
                        <a:pt x="1272" y="510"/>
                      </a:lnTo>
                      <a:lnTo>
                        <a:pt x="1284" y="510"/>
                      </a:lnTo>
                      <a:lnTo>
                        <a:pt x="1308" y="498"/>
                      </a:lnTo>
                      <a:lnTo>
                        <a:pt x="1314" y="492"/>
                      </a:lnTo>
                      <a:lnTo>
                        <a:pt x="1326" y="486"/>
                      </a:lnTo>
                      <a:lnTo>
                        <a:pt x="1344" y="480"/>
                      </a:lnTo>
                      <a:lnTo>
                        <a:pt x="1356" y="474"/>
                      </a:lnTo>
                      <a:lnTo>
                        <a:pt x="1362" y="468"/>
                      </a:lnTo>
                      <a:lnTo>
                        <a:pt x="1380" y="456"/>
                      </a:lnTo>
                      <a:lnTo>
                        <a:pt x="1386" y="450"/>
                      </a:lnTo>
                      <a:lnTo>
                        <a:pt x="1392" y="444"/>
                      </a:lnTo>
                      <a:lnTo>
                        <a:pt x="1410" y="438"/>
                      </a:lnTo>
                      <a:lnTo>
                        <a:pt x="1416" y="432"/>
                      </a:lnTo>
                      <a:lnTo>
                        <a:pt x="1422" y="426"/>
                      </a:lnTo>
                      <a:lnTo>
                        <a:pt x="1428" y="414"/>
                      </a:lnTo>
                      <a:lnTo>
                        <a:pt x="1434" y="408"/>
                      </a:lnTo>
                      <a:lnTo>
                        <a:pt x="1440" y="402"/>
                      </a:lnTo>
                      <a:lnTo>
                        <a:pt x="1446" y="390"/>
                      </a:lnTo>
                      <a:lnTo>
                        <a:pt x="1452" y="384"/>
                      </a:lnTo>
                      <a:lnTo>
                        <a:pt x="1452" y="378"/>
                      </a:lnTo>
                      <a:lnTo>
                        <a:pt x="1458" y="366"/>
                      </a:lnTo>
                      <a:lnTo>
                        <a:pt x="1458" y="360"/>
                      </a:lnTo>
                      <a:lnTo>
                        <a:pt x="1464" y="348"/>
                      </a:lnTo>
                      <a:lnTo>
                        <a:pt x="1464" y="342"/>
                      </a:lnTo>
                      <a:lnTo>
                        <a:pt x="1464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33CC33"/>
                    </a:gs>
                    <a:gs pos="100000">
                      <a:srgbClr val="1A691A"/>
                    </a:gs>
                  </a:gsLst>
                  <a:path path="rect">
                    <a:fillToRect l="50000" t="50000" r="50000" b="50000"/>
                  </a:path>
                </a:gradFill>
                <a:ln w="19050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11" name="Freeform 15"/>
                <p:cNvSpPr>
                  <a:spLocks/>
                </p:cNvSpPr>
                <p:nvPr/>
              </p:nvSpPr>
              <p:spPr bwMode="auto">
                <a:xfrm>
                  <a:off x="2418" y="1626"/>
                  <a:ext cx="2346" cy="648"/>
                </a:xfrm>
                <a:custGeom>
                  <a:avLst/>
                  <a:gdLst>
                    <a:gd name="T0" fmla="*/ 42 w 2346"/>
                    <a:gd name="T1" fmla="*/ 150 h 648"/>
                    <a:gd name="T2" fmla="*/ 108 w 2346"/>
                    <a:gd name="T3" fmla="*/ 126 h 648"/>
                    <a:gd name="T4" fmla="*/ 186 w 2346"/>
                    <a:gd name="T5" fmla="*/ 102 h 648"/>
                    <a:gd name="T6" fmla="*/ 264 w 2346"/>
                    <a:gd name="T7" fmla="*/ 84 h 648"/>
                    <a:gd name="T8" fmla="*/ 348 w 2346"/>
                    <a:gd name="T9" fmla="*/ 66 h 648"/>
                    <a:gd name="T10" fmla="*/ 456 w 2346"/>
                    <a:gd name="T11" fmla="*/ 42 h 648"/>
                    <a:gd name="T12" fmla="*/ 552 w 2346"/>
                    <a:gd name="T13" fmla="*/ 30 h 648"/>
                    <a:gd name="T14" fmla="*/ 654 w 2346"/>
                    <a:gd name="T15" fmla="*/ 18 h 648"/>
                    <a:gd name="T16" fmla="*/ 780 w 2346"/>
                    <a:gd name="T17" fmla="*/ 12 h 648"/>
                    <a:gd name="T18" fmla="*/ 882 w 2346"/>
                    <a:gd name="T19" fmla="*/ 6 h 648"/>
                    <a:gd name="T20" fmla="*/ 990 w 2346"/>
                    <a:gd name="T21" fmla="*/ 0 h 648"/>
                    <a:gd name="T22" fmla="*/ 1122 w 2346"/>
                    <a:gd name="T23" fmla="*/ 0 h 648"/>
                    <a:gd name="T24" fmla="*/ 1230 w 2346"/>
                    <a:gd name="T25" fmla="*/ 0 h 648"/>
                    <a:gd name="T26" fmla="*/ 1338 w 2346"/>
                    <a:gd name="T27" fmla="*/ 6 h 648"/>
                    <a:gd name="T28" fmla="*/ 1464 w 2346"/>
                    <a:gd name="T29" fmla="*/ 12 h 648"/>
                    <a:gd name="T30" fmla="*/ 1566 w 2346"/>
                    <a:gd name="T31" fmla="*/ 24 h 648"/>
                    <a:gd name="T32" fmla="*/ 1662 w 2346"/>
                    <a:gd name="T33" fmla="*/ 36 h 648"/>
                    <a:gd name="T34" fmla="*/ 1776 w 2346"/>
                    <a:gd name="T35" fmla="*/ 48 h 648"/>
                    <a:gd name="T36" fmla="*/ 1866 w 2346"/>
                    <a:gd name="T37" fmla="*/ 66 h 648"/>
                    <a:gd name="T38" fmla="*/ 1950 w 2346"/>
                    <a:gd name="T39" fmla="*/ 84 h 648"/>
                    <a:gd name="T40" fmla="*/ 2040 w 2346"/>
                    <a:gd name="T41" fmla="*/ 108 h 648"/>
                    <a:gd name="T42" fmla="*/ 2106 w 2346"/>
                    <a:gd name="T43" fmla="*/ 132 h 648"/>
                    <a:gd name="T44" fmla="*/ 2166 w 2346"/>
                    <a:gd name="T45" fmla="*/ 156 h 648"/>
                    <a:gd name="T46" fmla="*/ 2226 w 2346"/>
                    <a:gd name="T47" fmla="*/ 186 h 648"/>
                    <a:gd name="T48" fmla="*/ 2268 w 2346"/>
                    <a:gd name="T49" fmla="*/ 210 h 648"/>
                    <a:gd name="T50" fmla="*/ 2304 w 2346"/>
                    <a:gd name="T51" fmla="*/ 240 h 648"/>
                    <a:gd name="T52" fmla="*/ 2328 w 2346"/>
                    <a:gd name="T53" fmla="*/ 270 h 648"/>
                    <a:gd name="T54" fmla="*/ 2340 w 2346"/>
                    <a:gd name="T55" fmla="*/ 300 h 648"/>
                    <a:gd name="T56" fmla="*/ 2346 w 2346"/>
                    <a:gd name="T57" fmla="*/ 330 h 648"/>
                    <a:gd name="T58" fmla="*/ 2334 w 2346"/>
                    <a:gd name="T59" fmla="*/ 360 h 648"/>
                    <a:gd name="T60" fmla="*/ 2316 w 2346"/>
                    <a:gd name="T61" fmla="*/ 390 h 648"/>
                    <a:gd name="T62" fmla="*/ 2292 w 2346"/>
                    <a:gd name="T63" fmla="*/ 420 h 648"/>
                    <a:gd name="T64" fmla="*/ 2244 w 2346"/>
                    <a:gd name="T65" fmla="*/ 450 h 648"/>
                    <a:gd name="T66" fmla="*/ 2196 w 2346"/>
                    <a:gd name="T67" fmla="*/ 474 h 648"/>
                    <a:gd name="T68" fmla="*/ 2142 w 2346"/>
                    <a:gd name="T69" fmla="*/ 498 h 648"/>
                    <a:gd name="T70" fmla="*/ 2070 w 2346"/>
                    <a:gd name="T71" fmla="*/ 528 h 648"/>
                    <a:gd name="T72" fmla="*/ 1998 w 2346"/>
                    <a:gd name="T73" fmla="*/ 546 h 648"/>
                    <a:gd name="T74" fmla="*/ 1914 w 2346"/>
                    <a:gd name="T75" fmla="*/ 570 h 648"/>
                    <a:gd name="T76" fmla="*/ 1812 w 2346"/>
                    <a:gd name="T77" fmla="*/ 588 h 648"/>
                    <a:gd name="T78" fmla="*/ 1722 w 2346"/>
                    <a:gd name="T79" fmla="*/ 606 h 648"/>
                    <a:gd name="T80" fmla="*/ 1626 w 2346"/>
                    <a:gd name="T81" fmla="*/ 618 h 648"/>
                    <a:gd name="T82" fmla="*/ 1506 w 2346"/>
                    <a:gd name="T83" fmla="*/ 630 h 648"/>
                    <a:gd name="T84" fmla="*/ 1398 w 2346"/>
                    <a:gd name="T85" fmla="*/ 636 h 648"/>
                    <a:gd name="T86" fmla="*/ 1296 w 2346"/>
                    <a:gd name="T87" fmla="*/ 642 h 648"/>
                    <a:gd name="T88" fmla="*/ 1164 w 2346"/>
                    <a:gd name="T89" fmla="*/ 648 h 648"/>
                    <a:gd name="T90" fmla="*/ 1056 w 2346"/>
                    <a:gd name="T91" fmla="*/ 648 h 648"/>
                    <a:gd name="T92" fmla="*/ 948 w 2346"/>
                    <a:gd name="T93" fmla="*/ 642 h 648"/>
                    <a:gd name="T94" fmla="*/ 0 w 2346"/>
                    <a:gd name="T95" fmla="*/ 168 h 648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0" t="0" r="r" b="b"/>
                  <a:pathLst>
                    <a:path w="2346" h="648">
                      <a:moveTo>
                        <a:pt x="0" y="168"/>
                      </a:moveTo>
                      <a:lnTo>
                        <a:pt x="12" y="168"/>
                      </a:lnTo>
                      <a:lnTo>
                        <a:pt x="30" y="156"/>
                      </a:lnTo>
                      <a:lnTo>
                        <a:pt x="42" y="150"/>
                      </a:lnTo>
                      <a:lnTo>
                        <a:pt x="54" y="144"/>
                      </a:lnTo>
                      <a:lnTo>
                        <a:pt x="78" y="138"/>
                      </a:lnTo>
                      <a:lnTo>
                        <a:pt x="90" y="132"/>
                      </a:lnTo>
                      <a:lnTo>
                        <a:pt x="108" y="126"/>
                      </a:lnTo>
                      <a:lnTo>
                        <a:pt x="132" y="120"/>
                      </a:lnTo>
                      <a:lnTo>
                        <a:pt x="144" y="114"/>
                      </a:lnTo>
                      <a:lnTo>
                        <a:pt x="162" y="108"/>
                      </a:lnTo>
                      <a:lnTo>
                        <a:pt x="186" y="102"/>
                      </a:lnTo>
                      <a:lnTo>
                        <a:pt x="204" y="96"/>
                      </a:lnTo>
                      <a:lnTo>
                        <a:pt x="222" y="96"/>
                      </a:lnTo>
                      <a:lnTo>
                        <a:pt x="252" y="84"/>
                      </a:lnTo>
                      <a:lnTo>
                        <a:pt x="264" y="84"/>
                      </a:lnTo>
                      <a:lnTo>
                        <a:pt x="282" y="78"/>
                      </a:lnTo>
                      <a:lnTo>
                        <a:pt x="318" y="72"/>
                      </a:lnTo>
                      <a:lnTo>
                        <a:pt x="336" y="66"/>
                      </a:lnTo>
                      <a:lnTo>
                        <a:pt x="348" y="66"/>
                      </a:lnTo>
                      <a:lnTo>
                        <a:pt x="384" y="60"/>
                      </a:lnTo>
                      <a:lnTo>
                        <a:pt x="402" y="54"/>
                      </a:lnTo>
                      <a:lnTo>
                        <a:pt x="420" y="48"/>
                      </a:lnTo>
                      <a:lnTo>
                        <a:pt x="456" y="42"/>
                      </a:lnTo>
                      <a:lnTo>
                        <a:pt x="474" y="42"/>
                      </a:lnTo>
                      <a:lnTo>
                        <a:pt x="498" y="42"/>
                      </a:lnTo>
                      <a:lnTo>
                        <a:pt x="534" y="36"/>
                      </a:lnTo>
                      <a:lnTo>
                        <a:pt x="552" y="30"/>
                      </a:lnTo>
                      <a:lnTo>
                        <a:pt x="576" y="30"/>
                      </a:lnTo>
                      <a:lnTo>
                        <a:pt x="612" y="24"/>
                      </a:lnTo>
                      <a:lnTo>
                        <a:pt x="636" y="24"/>
                      </a:lnTo>
                      <a:lnTo>
                        <a:pt x="654" y="18"/>
                      </a:lnTo>
                      <a:lnTo>
                        <a:pt x="696" y="18"/>
                      </a:lnTo>
                      <a:lnTo>
                        <a:pt x="714" y="12"/>
                      </a:lnTo>
                      <a:lnTo>
                        <a:pt x="738" y="12"/>
                      </a:lnTo>
                      <a:lnTo>
                        <a:pt x="780" y="12"/>
                      </a:lnTo>
                      <a:lnTo>
                        <a:pt x="798" y="6"/>
                      </a:lnTo>
                      <a:lnTo>
                        <a:pt x="822" y="6"/>
                      </a:lnTo>
                      <a:lnTo>
                        <a:pt x="864" y="6"/>
                      </a:lnTo>
                      <a:lnTo>
                        <a:pt x="882" y="6"/>
                      </a:lnTo>
                      <a:lnTo>
                        <a:pt x="906" y="0"/>
                      </a:lnTo>
                      <a:lnTo>
                        <a:pt x="948" y="0"/>
                      </a:lnTo>
                      <a:lnTo>
                        <a:pt x="972" y="0"/>
                      </a:lnTo>
                      <a:lnTo>
                        <a:pt x="990" y="0"/>
                      </a:lnTo>
                      <a:lnTo>
                        <a:pt x="1032" y="0"/>
                      </a:lnTo>
                      <a:lnTo>
                        <a:pt x="1056" y="0"/>
                      </a:lnTo>
                      <a:lnTo>
                        <a:pt x="1080" y="0"/>
                      </a:lnTo>
                      <a:lnTo>
                        <a:pt x="1122" y="0"/>
                      </a:lnTo>
                      <a:lnTo>
                        <a:pt x="1140" y="0"/>
                      </a:lnTo>
                      <a:lnTo>
                        <a:pt x="1164" y="0"/>
                      </a:lnTo>
                      <a:lnTo>
                        <a:pt x="1206" y="0"/>
                      </a:lnTo>
                      <a:lnTo>
                        <a:pt x="1230" y="0"/>
                      </a:lnTo>
                      <a:lnTo>
                        <a:pt x="1254" y="0"/>
                      </a:lnTo>
                      <a:lnTo>
                        <a:pt x="1296" y="0"/>
                      </a:lnTo>
                      <a:lnTo>
                        <a:pt x="1314" y="6"/>
                      </a:lnTo>
                      <a:lnTo>
                        <a:pt x="1338" y="6"/>
                      </a:lnTo>
                      <a:lnTo>
                        <a:pt x="1380" y="6"/>
                      </a:lnTo>
                      <a:lnTo>
                        <a:pt x="1398" y="6"/>
                      </a:lnTo>
                      <a:lnTo>
                        <a:pt x="1422" y="12"/>
                      </a:lnTo>
                      <a:lnTo>
                        <a:pt x="1464" y="12"/>
                      </a:lnTo>
                      <a:lnTo>
                        <a:pt x="1482" y="12"/>
                      </a:lnTo>
                      <a:lnTo>
                        <a:pt x="1506" y="18"/>
                      </a:lnTo>
                      <a:lnTo>
                        <a:pt x="1548" y="18"/>
                      </a:lnTo>
                      <a:lnTo>
                        <a:pt x="1566" y="24"/>
                      </a:lnTo>
                      <a:lnTo>
                        <a:pt x="1584" y="24"/>
                      </a:lnTo>
                      <a:lnTo>
                        <a:pt x="1626" y="30"/>
                      </a:lnTo>
                      <a:lnTo>
                        <a:pt x="1644" y="30"/>
                      </a:lnTo>
                      <a:lnTo>
                        <a:pt x="1662" y="36"/>
                      </a:lnTo>
                      <a:lnTo>
                        <a:pt x="1704" y="42"/>
                      </a:lnTo>
                      <a:lnTo>
                        <a:pt x="1722" y="42"/>
                      </a:lnTo>
                      <a:lnTo>
                        <a:pt x="1740" y="42"/>
                      </a:lnTo>
                      <a:lnTo>
                        <a:pt x="1776" y="48"/>
                      </a:lnTo>
                      <a:lnTo>
                        <a:pt x="1794" y="54"/>
                      </a:lnTo>
                      <a:lnTo>
                        <a:pt x="1812" y="60"/>
                      </a:lnTo>
                      <a:lnTo>
                        <a:pt x="1848" y="66"/>
                      </a:lnTo>
                      <a:lnTo>
                        <a:pt x="1866" y="66"/>
                      </a:lnTo>
                      <a:lnTo>
                        <a:pt x="1884" y="72"/>
                      </a:lnTo>
                      <a:lnTo>
                        <a:pt x="1914" y="78"/>
                      </a:lnTo>
                      <a:lnTo>
                        <a:pt x="1932" y="84"/>
                      </a:lnTo>
                      <a:lnTo>
                        <a:pt x="1950" y="84"/>
                      </a:lnTo>
                      <a:lnTo>
                        <a:pt x="1980" y="96"/>
                      </a:lnTo>
                      <a:lnTo>
                        <a:pt x="1998" y="96"/>
                      </a:lnTo>
                      <a:lnTo>
                        <a:pt x="2010" y="102"/>
                      </a:lnTo>
                      <a:lnTo>
                        <a:pt x="2040" y="108"/>
                      </a:lnTo>
                      <a:lnTo>
                        <a:pt x="2052" y="114"/>
                      </a:lnTo>
                      <a:lnTo>
                        <a:pt x="2070" y="120"/>
                      </a:lnTo>
                      <a:lnTo>
                        <a:pt x="2094" y="126"/>
                      </a:lnTo>
                      <a:lnTo>
                        <a:pt x="2106" y="132"/>
                      </a:lnTo>
                      <a:lnTo>
                        <a:pt x="2118" y="138"/>
                      </a:lnTo>
                      <a:lnTo>
                        <a:pt x="2142" y="144"/>
                      </a:lnTo>
                      <a:lnTo>
                        <a:pt x="2154" y="150"/>
                      </a:lnTo>
                      <a:lnTo>
                        <a:pt x="2166" y="156"/>
                      </a:lnTo>
                      <a:lnTo>
                        <a:pt x="2190" y="168"/>
                      </a:lnTo>
                      <a:lnTo>
                        <a:pt x="2196" y="168"/>
                      </a:lnTo>
                      <a:lnTo>
                        <a:pt x="2208" y="174"/>
                      </a:lnTo>
                      <a:lnTo>
                        <a:pt x="2226" y="186"/>
                      </a:lnTo>
                      <a:lnTo>
                        <a:pt x="2238" y="192"/>
                      </a:lnTo>
                      <a:lnTo>
                        <a:pt x="2244" y="198"/>
                      </a:lnTo>
                      <a:lnTo>
                        <a:pt x="2262" y="204"/>
                      </a:lnTo>
                      <a:lnTo>
                        <a:pt x="2268" y="210"/>
                      </a:lnTo>
                      <a:lnTo>
                        <a:pt x="2274" y="216"/>
                      </a:lnTo>
                      <a:lnTo>
                        <a:pt x="2292" y="228"/>
                      </a:lnTo>
                      <a:lnTo>
                        <a:pt x="2298" y="234"/>
                      </a:lnTo>
                      <a:lnTo>
                        <a:pt x="2304" y="240"/>
                      </a:lnTo>
                      <a:lnTo>
                        <a:pt x="2310" y="252"/>
                      </a:lnTo>
                      <a:lnTo>
                        <a:pt x="2316" y="258"/>
                      </a:lnTo>
                      <a:lnTo>
                        <a:pt x="2322" y="258"/>
                      </a:lnTo>
                      <a:lnTo>
                        <a:pt x="2328" y="270"/>
                      </a:lnTo>
                      <a:lnTo>
                        <a:pt x="2334" y="276"/>
                      </a:lnTo>
                      <a:lnTo>
                        <a:pt x="2334" y="282"/>
                      </a:lnTo>
                      <a:lnTo>
                        <a:pt x="2340" y="294"/>
                      </a:lnTo>
                      <a:lnTo>
                        <a:pt x="2340" y="300"/>
                      </a:lnTo>
                      <a:lnTo>
                        <a:pt x="2340" y="306"/>
                      </a:lnTo>
                      <a:lnTo>
                        <a:pt x="2346" y="318"/>
                      </a:lnTo>
                      <a:lnTo>
                        <a:pt x="2346" y="324"/>
                      </a:lnTo>
                      <a:lnTo>
                        <a:pt x="2346" y="330"/>
                      </a:lnTo>
                      <a:lnTo>
                        <a:pt x="2340" y="342"/>
                      </a:lnTo>
                      <a:lnTo>
                        <a:pt x="2340" y="348"/>
                      </a:lnTo>
                      <a:lnTo>
                        <a:pt x="2334" y="360"/>
                      </a:lnTo>
                      <a:lnTo>
                        <a:pt x="2334" y="366"/>
                      </a:lnTo>
                      <a:lnTo>
                        <a:pt x="2328" y="372"/>
                      </a:lnTo>
                      <a:lnTo>
                        <a:pt x="2322" y="384"/>
                      </a:lnTo>
                      <a:lnTo>
                        <a:pt x="2316" y="390"/>
                      </a:lnTo>
                      <a:lnTo>
                        <a:pt x="2310" y="396"/>
                      </a:lnTo>
                      <a:lnTo>
                        <a:pt x="2304" y="408"/>
                      </a:lnTo>
                      <a:lnTo>
                        <a:pt x="2298" y="414"/>
                      </a:lnTo>
                      <a:lnTo>
                        <a:pt x="2292" y="420"/>
                      </a:lnTo>
                      <a:lnTo>
                        <a:pt x="2274" y="426"/>
                      </a:lnTo>
                      <a:lnTo>
                        <a:pt x="2268" y="432"/>
                      </a:lnTo>
                      <a:lnTo>
                        <a:pt x="2262" y="438"/>
                      </a:lnTo>
                      <a:lnTo>
                        <a:pt x="2244" y="450"/>
                      </a:lnTo>
                      <a:lnTo>
                        <a:pt x="2238" y="456"/>
                      </a:lnTo>
                      <a:lnTo>
                        <a:pt x="2226" y="462"/>
                      </a:lnTo>
                      <a:lnTo>
                        <a:pt x="2208" y="468"/>
                      </a:lnTo>
                      <a:lnTo>
                        <a:pt x="2196" y="474"/>
                      </a:lnTo>
                      <a:lnTo>
                        <a:pt x="2190" y="480"/>
                      </a:lnTo>
                      <a:lnTo>
                        <a:pt x="2166" y="492"/>
                      </a:lnTo>
                      <a:lnTo>
                        <a:pt x="2154" y="492"/>
                      </a:lnTo>
                      <a:lnTo>
                        <a:pt x="2142" y="498"/>
                      </a:lnTo>
                      <a:lnTo>
                        <a:pt x="2118" y="510"/>
                      </a:lnTo>
                      <a:lnTo>
                        <a:pt x="2106" y="510"/>
                      </a:lnTo>
                      <a:lnTo>
                        <a:pt x="2094" y="516"/>
                      </a:lnTo>
                      <a:lnTo>
                        <a:pt x="2070" y="528"/>
                      </a:lnTo>
                      <a:lnTo>
                        <a:pt x="2052" y="528"/>
                      </a:lnTo>
                      <a:lnTo>
                        <a:pt x="2040" y="534"/>
                      </a:lnTo>
                      <a:lnTo>
                        <a:pt x="2010" y="546"/>
                      </a:lnTo>
                      <a:lnTo>
                        <a:pt x="1998" y="546"/>
                      </a:lnTo>
                      <a:lnTo>
                        <a:pt x="1980" y="552"/>
                      </a:lnTo>
                      <a:lnTo>
                        <a:pt x="1950" y="558"/>
                      </a:lnTo>
                      <a:lnTo>
                        <a:pt x="1932" y="564"/>
                      </a:lnTo>
                      <a:lnTo>
                        <a:pt x="1914" y="570"/>
                      </a:lnTo>
                      <a:lnTo>
                        <a:pt x="1884" y="576"/>
                      </a:lnTo>
                      <a:lnTo>
                        <a:pt x="1866" y="576"/>
                      </a:lnTo>
                      <a:lnTo>
                        <a:pt x="1848" y="582"/>
                      </a:lnTo>
                      <a:lnTo>
                        <a:pt x="1812" y="588"/>
                      </a:lnTo>
                      <a:lnTo>
                        <a:pt x="1794" y="594"/>
                      </a:lnTo>
                      <a:lnTo>
                        <a:pt x="1776" y="594"/>
                      </a:lnTo>
                      <a:lnTo>
                        <a:pt x="1740" y="600"/>
                      </a:lnTo>
                      <a:lnTo>
                        <a:pt x="1722" y="606"/>
                      </a:lnTo>
                      <a:lnTo>
                        <a:pt x="1704" y="606"/>
                      </a:lnTo>
                      <a:lnTo>
                        <a:pt x="1662" y="612"/>
                      </a:lnTo>
                      <a:lnTo>
                        <a:pt x="1644" y="612"/>
                      </a:lnTo>
                      <a:lnTo>
                        <a:pt x="1626" y="618"/>
                      </a:lnTo>
                      <a:lnTo>
                        <a:pt x="1584" y="618"/>
                      </a:lnTo>
                      <a:lnTo>
                        <a:pt x="1566" y="624"/>
                      </a:lnTo>
                      <a:lnTo>
                        <a:pt x="1548" y="624"/>
                      </a:lnTo>
                      <a:lnTo>
                        <a:pt x="1506" y="630"/>
                      </a:lnTo>
                      <a:lnTo>
                        <a:pt x="1482" y="630"/>
                      </a:lnTo>
                      <a:lnTo>
                        <a:pt x="1464" y="630"/>
                      </a:lnTo>
                      <a:lnTo>
                        <a:pt x="1422" y="636"/>
                      </a:lnTo>
                      <a:lnTo>
                        <a:pt x="1398" y="636"/>
                      </a:lnTo>
                      <a:lnTo>
                        <a:pt x="1380" y="636"/>
                      </a:lnTo>
                      <a:lnTo>
                        <a:pt x="1338" y="642"/>
                      </a:lnTo>
                      <a:lnTo>
                        <a:pt x="1314" y="642"/>
                      </a:lnTo>
                      <a:lnTo>
                        <a:pt x="1296" y="642"/>
                      </a:lnTo>
                      <a:lnTo>
                        <a:pt x="1254" y="642"/>
                      </a:lnTo>
                      <a:lnTo>
                        <a:pt x="1230" y="642"/>
                      </a:lnTo>
                      <a:lnTo>
                        <a:pt x="1206" y="648"/>
                      </a:lnTo>
                      <a:lnTo>
                        <a:pt x="1164" y="648"/>
                      </a:lnTo>
                      <a:lnTo>
                        <a:pt x="1140" y="648"/>
                      </a:lnTo>
                      <a:lnTo>
                        <a:pt x="1122" y="648"/>
                      </a:lnTo>
                      <a:lnTo>
                        <a:pt x="1080" y="648"/>
                      </a:lnTo>
                      <a:lnTo>
                        <a:pt x="1056" y="648"/>
                      </a:lnTo>
                      <a:lnTo>
                        <a:pt x="1032" y="648"/>
                      </a:lnTo>
                      <a:lnTo>
                        <a:pt x="990" y="648"/>
                      </a:lnTo>
                      <a:lnTo>
                        <a:pt x="972" y="642"/>
                      </a:lnTo>
                      <a:lnTo>
                        <a:pt x="948" y="642"/>
                      </a:lnTo>
                      <a:lnTo>
                        <a:pt x="906" y="642"/>
                      </a:lnTo>
                      <a:lnTo>
                        <a:pt x="882" y="642"/>
                      </a:lnTo>
                      <a:lnTo>
                        <a:pt x="1098" y="324"/>
                      </a:lnTo>
                      <a:lnTo>
                        <a:pt x="0" y="16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33CC33"/>
                    </a:gs>
                    <a:gs pos="100000">
                      <a:srgbClr val="1A691A"/>
                    </a:gs>
                  </a:gsLst>
                  <a:path path="rect">
                    <a:fillToRect l="50000" t="50000" r="50000" b="50000"/>
                  </a:path>
                </a:gradFill>
                <a:ln w="19050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9504" name="Rectangle 16"/>
              <p:cNvSpPr>
                <a:spLocks noChangeArrowheads="1"/>
              </p:cNvSpPr>
              <p:nvPr/>
            </p:nvSpPr>
            <p:spPr bwMode="auto">
              <a:xfrm>
                <a:off x="957" y="1000"/>
                <a:ext cx="77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ct val="20000"/>
                  </a:spcBef>
                </a:pPr>
                <a:r>
                  <a:rPr lang="de-DE" altLang="en-US" sz="280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70-90%</a:t>
                </a:r>
              </a:p>
            </p:txBody>
          </p:sp>
          <p:sp>
            <p:nvSpPr>
              <p:cNvPr id="19505" name="Text Box 17"/>
              <p:cNvSpPr txBox="1">
                <a:spLocks noChangeArrowheads="1"/>
              </p:cNvSpPr>
              <p:nvPr/>
            </p:nvSpPr>
            <p:spPr bwMode="auto">
              <a:xfrm>
                <a:off x="286" y="2400"/>
                <a:ext cx="193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ct val="20000"/>
                  </a:spcBef>
                </a:pPr>
                <a:r>
                  <a:rPr lang="ru-RU" alt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Биологически инертен</a:t>
                </a:r>
                <a:endParaRPr lang="en-AU" altLang="en-US" sz="2000" dirty="0">
                  <a:solidFill>
                    <a:schemeClr val="tx1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19506" name="Text Box 18"/>
              <p:cNvSpPr txBox="1">
                <a:spLocks noChangeArrowheads="1"/>
              </p:cNvSpPr>
              <p:nvPr/>
            </p:nvSpPr>
            <p:spPr bwMode="auto">
              <a:xfrm>
                <a:off x="205" y="2236"/>
                <a:ext cx="1232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altLang="en-US" sz="1600" b="0" dirty="0" err="1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Хологаптокоррин</a:t>
                </a:r>
                <a:r>
                  <a:rPr lang="en-US" altLang="en-US" sz="1600" b="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</a:t>
                </a:r>
              </a:p>
            </p:txBody>
          </p:sp>
          <p:sp>
            <p:nvSpPr>
              <p:cNvPr id="1209363" name="Text Box 19"/>
              <p:cNvSpPr txBox="1">
                <a:spLocks noChangeArrowheads="1"/>
              </p:cNvSpPr>
              <p:nvPr/>
            </p:nvSpPr>
            <p:spPr bwMode="auto">
              <a:xfrm>
                <a:off x="587" y="1942"/>
                <a:ext cx="45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1" hangingPunct="1">
                  <a:defRPr/>
                </a:pPr>
                <a:r>
                  <a:rPr lang="ru-RU" sz="24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Times New Roman" pitchFamily="18" charset="0"/>
                  </a:rPr>
                  <a:t>ГК</a:t>
                </a:r>
                <a:r>
                  <a:rPr lang="en-US" sz="24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Times New Roman" pitchFamily="18" charset="0"/>
                  </a:rPr>
                  <a:t> -</a:t>
                </a:r>
              </a:p>
            </p:txBody>
          </p:sp>
          <p:sp>
            <p:nvSpPr>
              <p:cNvPr id="19508" name="Oval 20"/>
              <p:cNvSpPr>
                <a:spLocks noChangeArrowheads="1"/>
              </p:cNvSpPr>
              <p:nvPr/>
            </p:nvSpPr>
            <p:spPr bwMode="auto">
              <a:xfrm>
                <a:off x="1063" y="2047"/>
                <a:ext cx="121" cy="113"/>
              </a:xfrm>
              <a:prstGeom prst="ellipse">
                <a:avLst/>
              </a:prstGeom>
              <a:solidFill>
                <a:srgbClr val="FF3399"/>
              </a:solidFill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ru-RU" altLang="en-US"/>
              </a:p>
            </p:txBody>
          </p:sp>
        </p:grpSp>
      </p:grpSp>
      <p:sp>
        <p:nvSpPr>
          <p:cNvPr id="1209365" name="Rectangle 21"/>
          <p:cNvSpPr>
            <a:spLocks noChangeArrowheads="1"/>
          </p:cNvSpPr>
          <p:nvPr/>
        </p:nvSpPr>
        <p:spPr bwMode="auto">
          <a:xfrm>
            <a:off x="1800226" y="2365931"/>
            <a:ext cx="4475163" cy="738664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endParaRPr lang="ru-RU" altLang="en-US"/>
          </a:p>
        </p:txBody>
      </p:sp>
      <p:grpSp>
        <p:nvGrpSpPr>
          <p:cNvPr id="1209366" name="Group 22"/>
          <p:cNvGrpSpPr>
            <a:grpSpLocks/>
          </p:cNvGrpSpPr>
          <p:nvPr/>
        </p:nvGrpSpPr>
        <p:grpSpPr bwMode="auto">
          <a:xfrm>
            <a:off x="3670459" y="3332675"/>
            <a:ext cx="6208713" cy="2859088"/>
            <a:chOff x="1344" y="2156"/>
            <a:chExt cx="3911" cy="1801"/>
          </a:xfrm>
        </p:grpSpPr>
        <p:sp>
          <p:nvSpPr>
            <p:cNvPr id="19478" name="Arc 23"/>
            <p:cNvSpPr>
              <a:spLocks/>
            </p:cNvSpPr>
            <p:nvPr/>
          </p:nvSpPr>
          <p:spPr bwMode="auto">
            <a:xfrm flipH="1" flipV="1">
              <a:off x="2898" y="2547"/>
              <a:ext cx="589" cy="775"/>
            </a:xfrm>
            <a:custGeom>
              <a:avLst/>
              <a:gdLst>
                <a:gd name="T0" fmla="*/ 0 w 14956"/>
                <a:gd name="T1" fmla="*/ 0 h 21600"/>
                <a:gd name="T2" fmla="*/ 589 w 14956"/>
                <a:gd name="T3" fmla="*/ 216 h 21600"/>
                <a:gd name="T4" fmla="*/ 0 w 14956"/>
                <a:gd name="T5" fmla="*/ 775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956" h="21600" fill="none" extrusionOk="0">
                  <a:moveTo>
                    <a:pt x="-1" y="0"/>
                  </a:moveTo>
                  <a:cubicBezTo>
                    <a:pt x="5574" y="0"/>
                    <a:pt x="10933" y="2155"/>
                    <a:pt x="14955" y="6015"/>
                  </a:cubicBezTo>
                </a:path>
                <a:path w="14956" h="21600" stroke="0" extrusionOk="0">
                  <a:moveTo>
                    <a:pt x="-1" y="0"/>
                  </a:moveTo>
                  <a:cubicBezTo>
                    <a:pt x="5574" y="0"/>
                    <a:pt x="10933" y="2155"/>
                    <a:pt x="14955" y="6015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79" name="Group 24"/>
            <p:cNvGrpSpPr>
              <a:grpSpLocks/>
            </p:cNvGrpSpPr>
            <p:nvPr/>
          </p:nvGrpSpPr>
          <p:grpSpPr bwMode="auto">
            <a:xfrm>
              <a:off x="1344" y="2156"/>
              <a:ext cx="3911" cy="1801"/>
              <a:chOff x="1344" y="2156"/>
              <a:chExt cx="3911" cy="1801"/>
            </a:xfrm>
          </p:grpSpPr>
          <p:sp>
            <p:nvSpPr>
              <p:cNvPr id="19480" name="AutoShape 25"/>
              <p:cNvSpPr>
                <a:spLocks noChangeArrowheads="1"/>
              </p:cNvSpPr>
              <p:nvPr/>
            </p:nvSpPr>
            <p:spPr bwMode="auto">
              <a:xfrm>
                <a:off x="1344" y="2786"/>
                <a:ext cx="2640" cy="1091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ru-RU" altLang="en-US"/>
              </a:p>
            </p:txBody>
          </p:sp>
          <p:sp>
            <p:nvSpPr>
              <p:cNvPr id="19481" name="Arc 26"/>
              <p:cNvSpPr>
                <a:spLocks/>
              </p:cNvSpPr>
              <p:nvPr/>
            </p:nvSpPr>
            <p:spPr bwMode="auto">
              <a:xfrm rot="16200000" flipV="1">
                <a:off x="4290" y="2341"/>
                <a:ext cx="1150" cy="780"/>
              </a:xfrm>
              <a:custGeom>
                <a:avLst/>
                <a:gdLst>
                  <a:gd name="T0" fmla="*/ 0 w 41176"/>
                  <a:gd name="T1" fmla="*/ 444 h 21931"/>
                  <a:gd name="T2" fmla="*/ 1150 w 41176"/>
                  <a:gd name="T3" fmla="*/ 780 h 21931"/>
                  <a:gd name="T4" fmla="*/ 547 w 41176"/>
                  <a:gd name="T5" fmla="*/ 768 h 2193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176" h="21931" fill="none" extrusionOk="0">
                    <a:moveTo>
                      <a:pt x="-1" y="12470"/>
                    </a:moveTo>
                    <a:cubicBezTo>
                      <a:pt x="3547" y="4863"/>
                      <a:pt x="11181" y="-1"/>
                      <a:pt x="19576" y="0"/>
                    </a:cubicBezTo>
                    <a:cubicBezTo>
                      <a:pt x="31505" y="0"/>
                      <a:pt x="41176" y="9670"/>
                      <a:pt x="41176" y="21600"/>
                    </a:cubicBezTo>
                    <a:cubicBezTo>
                      <a:pt x="41176" y="21710"/>
                      <a:pt x="41175" y="21820"/>
                      <a:pt x="41173" y="21931"/>
                    </a:cubicBezTo>
                  </a:path>
                  <a:path w="41176" h="21931" stroke="0" extrusionOk="0">
                    <a:moveTo>
                      <a:pt x="-1" y="12470"/>
                    </a:moveTo>
                    <a:cubicBezTo>
                      <a:pt x="3547" y="4863"/>
                      <a:pt x="11181" y="-1"/>
                      <a:pt x="19576" y="0"/>
                    </a:cubicBezTo>
                    <a:cubicBezTo>
                      <a:pt x="31505" y="0"/>
                      <a:pt x="41176" y="9670"/>
                      <a:pt x="41176" y="21600"/>
                    </a:cubicBezTo>
                    <a:cubicBezTo>
                      <a:pt x="41176" y="21710"/>
                      <a:pt x="41175" y="21820"/>
                      <a:pt x="41173" y="21931"/>
                    </a:cubicBezTo>
                    <a:lnTo>
                      <a:pt x="19576" y="21600"/>
                    </a:lnTo>
                    <a:lnTo>
                      <a:pt x="-1" y="12470"/>
                    </a:lnTo>
                    <a:close/>
                  </a:path>
                </a:pathLst>
              </a:custGeom>
              <a:noFill/>
              <a:ln w="76200">
                <a:solidFill>
                  <a:schemeClr val="tx2"/>
                </a:solidFill>
                <a:round/>
                <a:headEnd type="arrow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482" name="Group 27"/>
              <p:cNvGrpSpPr>
                <a:grpSpLocks/>
              </p:cNvGrpSpPr>
              <p:nvPr/>
            </p:nvGrpSpPr>
            <p:grpSpPr bwMode="auto">
              <a:xfrm>
                <a:off x="4048" y="3190"/>
                <a:ext cx="640" cy="233"/>
                <a:chOff x="1824" y="2592"/>
                <a:chExt cx="720" cy="233"/>
              </a:xfrm>
            </p:grpSpPr>
            <p:sp>
              <p:nvSpPr>
                <p:cNvPr id="120937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824" y="2592"/>
                  <a:ext cx="326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 eaLnBrk="1" hangingPunct="1">
                    <a:defRPr/>
                  </a:pPr>
                  <a:r>
                    <a:rPr lang="en-US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  <a:cs typeface="Times New Roman" pitchFamily="18" charset="0"/>
                    </a:rPr>
                    <a:t>T</a:t>
                  </a:r>
                  <a:r>
                    <a:rPr lang="ru-RU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  <a:cs typeface="Times New Roman" pitchFamily="18" charset="0"/>
                    </a:rPr>
                    <a:t>К</a:t>
                  </a:r>
                  <a:endParaRPr lang="en-US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mic Sans MS" pitchFamily="66" charset="0"/>
                    <a:cs typeface="Times New Roman" pitchFamily="18" charset="0"/>
                  </a:endParaRPr>
                </a:p>
              </p:txBody>
            </p:sp>
            <p:sp>
              <p:nvSpPr>
                <p:cNvPr id="19500" name="Oval 29"/>
                <p:cNvSpPr>
                  <a:spLocks noChangeArrowheads="1"/>
                </p:cNvSpPr>
                <p:nvPr/>
              </p:nvSpPr>
              <p:spPr bwMode="auto">
                <a:xfrm>
                  <a:off x="2408" y="2658"/>
                  <a:ext cx="136" cy="113"/>
                </a:xfrm>
                <a:prstGeom prst="ellipse">
                  <a:avLst/>
                </a:prstGeom>
                <a:solidFill>
                  <a:srgbClr val="FF3399"/>
                </a:solidFill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48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48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48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48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48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8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8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8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8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ru-RU" altLang="en-US"/>
                </a:p>
              </p:txBody>
            </p:sp>
          </p:grpSp>
          <p:sp>
            <p:nvSpPr>
              <p:cNvPr id="19483" name="Line 30"/>
              <p:cNvSpPr>
                <a:spLocks noChangeShapeType="1"/>
              </p:cNvSpPr>
              <p:nvPr/>
            </p:nvSpPr>
            <p:spPr bwMode="auto">
              <a:xfrm>
                <a:off x="3792" y="3312"/>
                <a:ext cx="25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arrow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4" name="Oval 31"/>
              <p:cNvSpPr>
                <a:spLocks noChangeArrowheads="1"/>
              </p:cNvSpPr>
              <p:nvPr/>
            </p:nvSpPr>
            <p:spPr bwMode="auto">
              <a:xfrm flipH="1">
                <a:off x="2976" y="3151"/>
                <a:ext cx="120" cy="113"/>
              </a:xfrm>
              <a:prstGeom prst="ellipse">
                <a:avLst/>
              </a:prstGeom>
              <a:solidFill>
                <a:srgbClr val="FF3399"/>
              </a:solidFill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ru-RU" altLang="en-US"/>
              </a:p>
            </p:txBody>
          </p:sp>
          <p:sp>
            <p:nvSpPr>
              <p:cNvPr id="19486" name="Arc 37"/>
              <p:cNvSpPr>
                <a:spLocks/>
              </p:cNvSpPr>
              <p:nvPr/>
            </p:nvSpPr>
            <p:spPr bwMode="auto">
              <a:xfrm rot="7749109" flipV="1">
                <a:off x="2362" y="2889"/>
                <a:ext cx="456" cy="389"/>
              </a:xfrm>
              <a:custGeom>
                <a:avLst/>
                <a:gdLst>
                  <a:gd name="T0" fmla="*/ 235 w 43200"/>
                  <a:gd name="T1" fmla="*/ 0 h 43189"/>
                  <a:gd name="T2" fmla="*/ 140 w 43200"/>
                  <a:gd name="T3" fmla="*/ 15 h 43189"/>
                  <a:gd name="T4" fmla="*/ 228 w 43200"/>
                  <a:gd name="T5" fmla="*/ 194 h 4318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43189" fill="none" extrusionOk="0">
                    <a:moveTo>
                      <a:pt x="22288" y="-1"/>
                    </a:moveTo>
                    <a:cubicBezTo>
                      <a:pt x="33943" y="371"/>
                      <a:pt x="43200" y="9927"/>
                      <a:pt x="43200" y="21589"/>
                    </a:cubicBezTo>
                    <a:cubicBezTo>
                      <a:pt x="43200" y="33518"/>
                      <a:pt x="33529" y="43189"/>
                      <a:pt x="21600" y="43189"/>
                    </a:cubicBezTo>
                    <a:cubicBezTo>
                      <a:pt x="9670" y="43189"/>
                      <a:pt x="0" y="33518"/>
                      <a:pt x="0" y="21589"/>
                    </a:cubicBezTo>
                    <a:cubicBezTo>
                      <a:pt x="-1" y="12887"/>
                      <a:pt x="5221" y="5035"/>
                      <a:pt x="13245" y="1670"/>
                    </a:cubicBezTo>
                  </a:path>
                  <a:path w="43200" h="43189" stroke="0" extrusionOk="0">
                    <a:moveTo>
                      <a:pt x="22288" y="-1"/>
                    </a:moveTo>
                    <a:cubicBezTo>
                      <a:pt x="33943" y="371"/>
                      <a:pt x="43200" y="9927"/>
                      <a:pt x="43200" y="21589"/>
                    </a:cubicBezTo>
                    <a:cubicBezTo>
                      <a:pt x="43200" y="33518"/>
                      <a:pt x="33529" y="43189"/>
                      <a:pt x="21600" y="43189"/>
                    </a:cubicBezTo>
                    <a:cubicBezTo>
                      <a:pt x="9670" y="43189"/>
                      <a:pt x="0" y="33518"/>
                      <a:pt x="0" y="21589"/>
                    </a:cubicBezTo>
                    <a:cubicBezTo>
                      <a:pt x="-1" y="12887"/>
                      <a:pt x="5221" y="5035"/>
                      <a:pt x="13245" y="1670"/>
                    </a:cubicBezTo>
                    <a:lnTo>
                      <a:pt x="21600" y="21589"/>
                    </a:lnTo>
                    <a:lnTo>
                      <a:pt x="22288" y="-1"/>
                    </a:lnTo>
                    <a:close/>
                  </a:path>
                </a:pathLst>
              </a:custGeom>
              <a:noFill/>
              <a:ln w="28575">
                <a:solidFill>
                  <a:schemeClr val="accent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7" name="Text Box 38"/>
              <p:cNvSpPr txBox="1">
                <a:spLocks noChangeArrowheads="1"/>
              </p:cNvSpPr>
              <p:nvPr/>
            </p:nvSpPr>
            <p:spPr bwMode="auto">
              <a:xfrm>
                <a:off x="2390" y="2979"/>
                <a:ext cx="11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ct val="20000"/>
                  </a:spcBef>
                </a:pPr>
                <a:endParaRPr lang="de-DE" altLang="en-US" sz="1800" dirty="0">
                  <a:solidFill>
                    <a:schemeClr val="tx1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19488" name="Text Box 39"/>
              <p:cNvSpPr txBox="1">
                <a:spLocks noChangeArrowheads="1"/>
              </p:cNvSpPr>
              <p:nvPr/>
            </p:nvSpPr>
            <p:spPr bwMode="auto">
              <a:xfrm>
                <a:off x="3009" y="3601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ct val="20000"/>
                  </a:spcBef>
                </a:pPr>
                <a:r>
                  <a:rPr lang="de-DE" altLang="en-US" sz="18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MM</a:t>
                </a:r>
                <a:r>
                  <a:rPr lang="ru-RU" altLang="en-US" sz="18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К</a:t>
                </a:r>
                <a:endParaRPr lang="de-DE" altLang="en-US" sz="1800" dirty="0">
                  <a:solidFill>
                    <a:schemeClr val="tx1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19489" name="Arc 40"/>
              <p:cNvSpPr>
                <a:spLocks/>
              </p:cNvSpPr>
              <p:nvPr/>
            </p:nvSpPr>
            <p:spPr bwMode="auto">
              <a:xfrm rot="7131243" flipH="1" flipV="1">
                <a:off x="2871" y="3268"/>
                <a:ext cx="724" cy="653"/>
              </a:xfrm>
              <a:custGeom>
                <a:avLst/>
                <a:gdLst>
                  <a:gd name="T0" fmla="*/ 221 w 20370"/>
                  <a:gd name="T1" fmla="*/ 0 h 20685"/>
                  <a:gd name="T2" fmla="*/ 724 w 20370"/>
                  <a:gd name="T3" fmla="*/ 426 h 20685"/>
                  <a:gd name="T4" fmla="*/ 0 w 20370"/>
                  <a:gd name="T5" fmla="*/ 653 h 2068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370" h="20685" fill="none" extrusionOk="0">
                    <a:moveTo>
                      <a:pt x="6219" y="-1"/>
                    </a:moveTo>
                    <a:cubicBezTo>
                      <a:pt x="12819" y="1984"/>
                      <a:pt x="18076" y="6999"/>
                      <a:pt x="20369" y="13499"/>
                    </a:cubicBezTo>
                  </a:path>
                  <a:path w="20370" h="20685" stroke="0" extrusionOk="0">
                    <a:moveTo>
                      <a:pt x="6219" y="-1"/>
                    </a:moveTo>
                    <a:cubicBezTo>
                      <a:pt x="12819" y="1984"/>
                      <a:pt x="18076" y="6999"/>
                      <a:pt x="20369" y="13499"/>
                    </a:cubicBezTo>
                    <a:lnTo>
                      <a:pt x="0" y="20685"/>
                    </a:lnTo>
                    <a:lnTo>
                      <a:pt x="6219" y="-1"/>
                    </a:lnTo>
                    <a:close/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arrow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0" name="Oval 41"/>
              <p:cNvSpPr>
                <a:spLocks noChangeArrowheads="1"/>
              </p:cNvSpPr>
              <p:nvPr/>
            </p:nvSpPr>
            <p:spPr bwMode="auto">
              <a:xfrm flipH="1">
                <a:off x="2976" y="3391"/>
                <a:ext cx="120" cy="113"/>
              </a:xfrm>
              <a:prstGeom prst="ellipse">
                <a:avLst/>
              </a:prstGeom>
              <a:solidFill>
                <a:srgbClr val="FF3399"/>
              </a:solidFill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ru-RU" altLang="en-US"/>
              </a:p>
            </p:txBody>
          </p:sp>
          <p:sp>
            <p:nvSpPr>
              <p:cNvPr id="19491" name="Oval 42"/>
              <p:cNvSpPr>
                <a:spLocks noChangeArrowheads="1"/>
              </p:cNvSpPr>
              <p:nvPr/>
            </p:nvSpPr>
            <p:spPr bwMode="auto">
              <a:xfrm>
                <a:off x="3603" y="3256"/>
                <a:ext cx="120" cy="113"/>
              </a:xfrm>
              <a:prstGeom prst="ellipse">
                <a:avLst/>
              </a:prstGeom>
              <a:solidFill>
                <a:srgbClr val="FF3399"/>
              </a:solidFill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ru-RU" altLang="en-US"/>
              </a:p>
            </p:txBody>
          </p:sp>
          <p:sp>
            <p:nvSpPr>
              <p:cNvPr id="19492" name="Line 43"/>
              <p:cNvSpPr>
                <a:spLocks noChangeShapeType="1"/>
              </p:cNvSpPr>
              <p:nvPr/>
            </p:nvSpPr>
            <p:spPr bwMode="auto">
              <a:xfrm>
                <a:off x="2720" y="3714"/>
                <a:ext cx="25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arrow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3" name="Text Box 44"/>
              <p:cNvSpPr txBox="1">
                <a:spLocks noChangeArrowheads="1"/>
              </p:cNvSpPr>
              <p:nvPr/>
            </p:nvSpPr>
            <p:spPr bwMode="auto">
              <a:xfrm>
                <a:off x="3085" y="3504"/>
                <a:ext cx="606" cy="1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2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spcAft>
                    <a:spcPct val="50000"/>
                  </a:spcAft>
                </a:pPr>
                <a:r>
                  <a:rPr lang="en-US" altLang="en-US" sz="1200" b="0" dirty="0">
                    <a:solidFill>
                      <a:schemeClr val="tx1"/>
                    </a:solidFill>
                  </a:rPr>
                  <a:t>A</a:t>
                </a:r>
                <a:r>
                  <a:rPr lang="ru-RU" altLang="en-US" sz="1200" b="0" dirty="0" err="1">
                    <a:solidFill>
                      <a:schemeClr val="tx1"/>
                    </a:solidFill>
                  </a:rPr>
                  <a:t>денозил</a:t>
                </a:r>
                <a:r>
                  <a:rPr lang="en-US" altLang="en-US" sz="1200" b="0" dirty="0">
                    <a:solidFill>
                      <a:schemeClr val="tx1"/>
                    </a:solidFill>
                  </a:rPr>
                  <a:t>-B</a:t>
                </a:r>
                <a:r>
                  <a:rPr lang="en-US" altLang="en-US" sz="1200" b="0" baseline="-25000" dirty="0">
                    <a:solidFill>
                      <a:schemeClr val="tx1"/>
                    </a:solidFill>
                  </a:rPr>
                  <a:t>12</a:t>
                </a:r>
              </a:p>
            </p:txBody>
          </p:sp>
          <p:sp>
            <p:nvSpPr>
              <p:cNvPr id="19494" name="Text Box 45"/>
              <p:cNvSpPr txBox="1">
                <a:spLocks noChangeArrowheads="1"/>
              </p:cNvSpPr>
              <p:nvPr/>
            </p:nvSpPr>
            <p:spPr bwMode="auto">
              <a:xfrm>
                <a:off x="3085" y="3024"/>
                <a:ext cx="459" cy="1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2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spcAft>
                    <a:spcPct val="50000"/>
                  </a:spcAft>
                </a:pPr>
                <a:r>
                  <a:rPr lang="en-US" altLang="en-US" sz="1200" b="0" dirty="0">
                    <a:solidFill>
                      <a:schemeClr val="tx1"/>
                    </a:solidFill>
                  </a:rPr>
                  <a:t>Me</a:t>
                </a:r>
                <a:r>
                  <a:rPr lang="ru-RU" altLang="en-US" sz="1200" b="0" dirty="0" err="1">
                    <a:solidFill>
                      <a:schemeClr val="tx1"/>
                    </a:solidFill>
                  </a:rPr>
                  <a:t>тил</a:t>
                </a:r>
                <a:r>
                  <a:rPr lang="en-US" altLang="en-US" sz="1200" b="0" dirty="0">
                    <a:solidFill>
                      <a:schemeClr val="tx1"/>
                    </a:solidFill>
                  </a:rPr>
                  <a:t>-B</a:t>
                </a:r>
                <a:r>
                  <a:rPr lang="en-US" altLang="en-US" sz="1200" b="0" baseline="-25000" dirty="0">
                    <a:solidFill>
                      <a:schemeClr val="tx1"/>
                    </a:solidFill>
                  </a:rPr>
                  <a:t>12</a:t>
                </a:r>
              </a:p>
            </p:txBody>
          </p:sp>
        </p:grpSp>
      </p:grpSp>
      <p:grpSp>
        <p:nvGrpSpPr>
          <p:cNvPr id="1209390" name="Group 46"/>
          <p:cNvGrpSpPr>
            <a:grpSpLocks/>
          </p:cNvGrpSpPr>
          <p:nvPr/>
        </p:nvGrpSpPr>
        <p:grpSpPr bwMode="auto">
          <a:xfrm>
            <a:off x="4364039" y="2212976"/>
            <a:ext cx="4910137" cy="2030413"/>
            <a:chOff x="1789" y="1394"/>
            <a:chExt cx="3093" cy="1279"/>
          </a:xfrm>
        </p:grpSpPr>
        <p:grpSp>
          <p:nvGrpSpPr>
            <p:cNvPr id="19468" name="Group 47"/>
            <p:cNvGrpSpPr>
              <a:grpSpLocks/>
            </p:cNvGrpSpPr>
            <p:nvPr/>
          </p:nvGrpSpPr>
          <p:grpSpPr bwMode="auto">
            <a:xfrm>
              <a:off x="1789" y="1394"/>
              <a:ext cx="3093" cy="1279"/>
              <a:chOff x="1789" y="1394"/>
              <a:chExt cx="3093" cy="1279"/>
            </a:xfrm>
          </p:grpSpPr>
          <p:sp>
            <p:nvSpPr>
              <p:cNvPr id="19470" name="Rectangle 48"/>
              <p:cNvSpPr>
                <a:spLocks noChangeArrowheads="1"/>
              </p:cNvSpPr>
              <p:nvPr/>
            </p:nvSpPr>
            <p:spPr bwMode="auto">
              <a:xfrm>
                <a:off x="2532" y="2257"/>
                <a:ext cx="2350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/>
                <a:r>
                  <a:rPr lang="ru-RU" altLang="en-US" sz="1600" b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Активный В12 - холотранскобаламин</a:t>
                </a:r>
                <a:endParaRPr lang="en-US" altLang="en-US" sz="1600" b="0">
                  <a:solidFill>
                    <a:schemeClr val="tx1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19471" name="Text Box 49"/>
              <p:cNvSpPr txBox="1">
                <a:spLocks noChangeArrowheads="1"/>
              </p:cNvSpPr>
              <p:nvPr/>
            </p:nvSpPr>
            <p:spPr bwMode="auto">
              <a:xfrm>
                <a:off x="2666" y="2421"/>
                <a:ext cx="2071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ct val="20000"/>
                  </a:spcBef>
                </a:pPr>
                <a:r>
                  <a:rPr lang="ru-RU" altLang="en-US" sz="200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Биологически активный</a:t>
                </a:r>
                <a:endParaRPr lang="en-AU" altLang="en-US" sz="2000">
                  <a:solidFill>
                    <a:schemeClr val="tx1"/>
                  </a:solidFill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9472" name="Group 50"/>
              <p:cNvGrpSpPr>
                <a:grpSpLocks/>
              </p:cNvGrpSpPr>
              <p:nvPr/>
            </p:nvGrpSpPr>
            <p:grpSpPr bwMode="auto">
              <a:xfrm rot="689075">
                <a:off x="1789" y="1394"/>
                <a:ext cx="1153" cy="909"/>
                <a:chOff x="1862" y="1288"/>
                <a:chExt cx="1306" cy="975"/>
              </a:xfrm>
            </p:grpSpPr>
            <p:sp>
              <p:nvSpPr>
                <p:cNvPr id="1209395" name="Freeform 51"/>
                <p:cNvSpPr>
                  <a:spLocks/>
                </p:cNvSpPr>
                <p:nvPr/>
              </p:nvSpPr>
              <p:spPr bwMode="auto">
                <a:xfrm rot="11066819" flipV="1">
                  <a:off x="2082" y="1481"/>
                  <a:ext cx="1061" cy="782"/>
                </a:xfrm>
                <a:custGeom>
                  <a:avLst/>
                  <a:gdLst>
                    <a:gd name="T0" fmla="*/ 1008 w 1026"/>
                    <a:gd name="T1" fmla="*/ 318 h 660"/>
                    <a:gd name="T2" fmla="*/ 942 w 1026"/>
                    <a:gd name="T3" fmla="*/ 312 h 660"/>
                    <a:gd name="T4" fmla="*/ 882 w 1026"/>
                    <a:gd name="T5" fmla="*/ 306 h 660"/>
                    <a:gd name="T6" fmla="*/ 840 w 1026"/>
                    <a:gd name="T7" fmla="*/ 306 h 660"/>
                    <a:gd name="T8" fmla="*/ 780 w 1026"/>
                    <a:gd name="T9" fmla="*/ 300 h 660"/>
                    <a:gd name="T10" fmla="*/ 720 w 1026"/>
                    <a:gd name="T11" fmla="*/ 294 h 660"/>
                    <a:gd name="T12" fmla="*/ 678 w 1026"/>
                    <a:gd name="T13" fmla="*/ 288 h 660"/>
                    <a:gd name="T14" fmla="*/ 618 w 1026"/>
                    <a:gd name="T15" fmla="*/ 282 h 660"/>
                    <a:gd name="T16" fmla="*/ 564 w 1026"/>
                    <a:gd name="T17" fmla="*/ 270 h 660"/>
                    <a:gd name="T18" fmla="*/ 528 w 1026"/>
                    <a:gd name="T19" fmla="*/ 264 h 660"/>
                    <a:gd name="T20" fmla="*/ 480 w 1026"/>
                    <a:gd name="T21" fmla="*/ 252 h 660"/>
                    <a:gd name="T22" fmla="*/ 426 w 1026"/>
                    <a:gd name="T23" fmla="*/ 246 h 660"/>
                    <a:gd name="T24" fmla="*/ 396 w 1026"/>
                    <a:gd name="T25" fmla="*/ 234 h 660"/>
                    <a:gd name="T26" fmla="*/ 348 w 1026"/>
                    <a:gd name="T27" fmla="*/ 222 h 660"/>
                    <a:gd name="T28" fmla="*/ 306 w 1026"/>
                    <a:gd name="T29" fmla="*/ 210 h 660"/>
                    <a:gd name="T30" fmla="*/ 276 w 1026"/>
                    <a:gd name="T31" fmla="*/ 204 h 660"/>
                    <a:gd name="T32" fmla="*/ 234 w 1026"/>
                    <a:gd name="T33" fmla="*/ 186 h 660"/>
                    <a:gd name="T34" fmla="*/ 198 w 1026"/>
                    <a:gd name="T35" fmla="*/ 174 h 660"/>
                    <a:gd name="T36" fmla="*/ 174 w 1026"/>
                    <a:gd name="T37" fmla="*/ 168 h 660"/>
                    <a:gd name="T38" fmla="*/ 144 w 1026"/>
                    <a:gd name="T39" fmla="*/ 150 h 660"/>
                    <a:gd name="T40" fmla="*/ 114 w 1026"/>
                    <a:gd name="T41" fmla="*/ 138 h 660"/>
                    <a:gd name="T42" fmla="*/ 96 w 1026"/>
                    <a:gd name="T43" fmla="*/ 126 h 660"/>
                    <a:gd name="T44" fmla="*/ 72 w 1026"/>
                    <a:gd name="T45" fmla="*/ 108 h 660"/>
                    <a:gd name="T46" fmla="*/ 54 w 1026"/>
                    <a:gd name="T47" fmla="*/ 96 h 660"/>
                    <a:gd name="T48" fmla="*/ 42 w 1026"/>
                    <a:gd name="T49" fmla="*/ 84 h 660"/>
                    <a:gd name="T50" fmla="*/ 24 w 1026"/>
                    <a:gd name="T51" fmla="*/ 66 h 660"/>
                    <a:gd name="T52" fmla="*/ 12 w 1026"/>
                    <a:gd name="T53" fmla="*/ 48 h 660"/>
                    <a:gd name="T54" fmla="*/ 6 w 1026"/>
                    <a:gd name="T55" fmla="*/ 36 h 660"/>
                    <a:gd name="T56" fmla="*/ 0 w 1026"/>
                    <a:gd name="T57" fmla="*/ 24 h 660"/>
                    <a:gd name="T58" fmla="*/ 0 w 1026"/>
                    <a:gd name="T59" fmla="*/ 6 h 660"/>
                    <a:gd name="T60" fmla="*/ 0 w 1026"/>
                    <a:gd name="T61" fmla="*/ 342 h 660"/>
                    <a:gd name="T62" fmla="*/ 0 w 1026"/>
                    <a:gd name="T63" fmla="*/ 360 h 660"/>
                    <a:gd name="T64" fmla="*/ 6 w 1026"/>
                    <a:gd name="T65" fmla="*/ 366 h 660"/>
                    <a:gd name="T66" fmla="*/ 12 w 1026"/>
                    <a:gd name="T67" fmla="*/ 384 h 660"/>
                    <a:gd name="T68" fmla="*/ 24 w 1026"/>
                    <a:gd name="T69" fmla="*/ 402 h 660"/>
                    <a:gd name="T70" fmla="*/ 30 w 1026"/>
                    <a:gd name="T71" fmla="*/ 414 h 660"/>
                    <a:gd name="T72" fmla="*/ 48 w 1026"/>
                    <a:gd name="T73" fmla="*/ 432 h 660"/>
                    <a:gd name="T74" fmla="*/ 66 w 1026"/>
                    <a:gd name="T75" fmla="*/ 444 h 660"/>
                    <a:gd name="T76" fmla="*/ 84 w 1026"/>
                    <a:gd name="T77" fmla="*/ 456 h 660"/>
                    <a:gd name="T78" fmla="*/ 108 w 1026"/>
                    <a:gd name="T79" fmla="*/ 474 h 660"/>
                    <a:gd name="T80" fmla="*/ 132 w 1026"/>
                    <a:gd name="T81" fmla="*/ 486 h 660"/>
                    <a:gd name="T82" fmla="*/ 156 w 1026"/>
                    <a:gd name="T83" fmla="*/ 498 h 660"/>
                    <a:gd name="T84" fmla="*/ 186 w 1026"/>
                    <a:gd name="T85" fmla="*/ 510 h 660"/>
                    <a:gd name="T86" fmla="*/ 222 w 1026"/>
                    <a:gd name="T87" fmla="*/ 528 h 660"/>
                    <a:gd name="T88" fmla="*/ 252 w 1026"/>
                    <a:gd name="T89" fmla="*/ 534 h 660"/>
                    <a:gd name="T90" fmla="*/ 288 w 1026"/>
                    <a:gd name="T91" fmla="*/ 546 h 660"/>
                    <a:gd name="T92" fmla="*/ 330 w 1026"/>
                    <a:gd name="T93" fmla="*/ 564 h 660"/>
                    <a:gd name="T94" fmla="*/ 366 w 1026"/>
                    <a:gd name="T95" fmla="*/ 570 h 660"/>
                    <a:gd name="T96" fmla="*/ 408 w 1026"/>
                    <a:gd name="T97" fmla="*/ 582 h 660"/>
                    <a:gd name="T98" fmla="*/ 462 w 1026"/>
                    <a:gd name="T99" fmla="*/ 594 h 660"/>
                    <a:gd name="T100" fmla="*/ 492 w 1026"/>
                    <a:gd name="T101" fmla="*/ 600 h 660"/>
                    <a:gd name="T102" fmla="*/ 546 w 1026"/>
                    <a:gd name="T103" fmla="*/ 612 h 660"/>
                    <a:gd name="T104" fmla="*/ 600 w 1026"/>
                    <a:gd name="T105" fmla="*/ 618 h 660"/>
                    <a:gd name="T106" fmla="*/ 642 w 1026"/>
                    <a:gd name="T107" fmla="*/ 624 h 660"/>
                    <a:gd name="T108" fmla="*/ 696 w 1026"/>
                    <a:gd name="T109" fmla="*/ 630 h 660"/>
                    <a:gd name="T110" fmla="*/ 756 w 1026"/>
                    <a:gd name="T111" fmla="*/ 636 h 660"/>
                    <a:gd name="T112" fmla="*/ 798 w 1026"/>
                    <a:gd name="T113" fmla="*/ 642 h 660"/>
                    <a:gd name="T114" fmla="*/ 858 w 1026"/>
                    <a:gd name="T115" fmla="*/ 648 h 660"/>
                    <a:gd name="T116" fmla="*/ 924 w 1026"/>
                    <a:gd name="T117" fmla="*/ 654 h 660"/>
                    <a:gd name="T118" fmla="*/ 966 w 1026"/>
                    <a:gd name="T119" fmla="*/ 654 h 660"/>
                    <a:gd name="T120" fmla="*/ 1026 w 1026"/>
                    <a:gd name="T121" fmla="*/ 660 h 6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026" h="660">
                      <a:moveTo>
                        <a:pt x="1026" y="318"/>
                      </a:moveTo>
                      <a:lnTo>
                        <a:pt x="1008" y="318"/>
                      </a:lnTo>
                      <a:lnTo>
                        <a:pt x="966" y="312"/>
                      </a:lnTo>
                      <a:lnTo>
                        <a:pt x="942" y="312"/>
                      </a:lnTo>
                      <a:lnTo>
                        <a:pt x="924" y="312"/>
                      </a:lnTo>
                      <a:lnTo>
                        <a:pt x="882" y="306"/>
                      </a:lnTo>
                      <a:lnTo>
                        <a:pt x="858" y="306"/>
                      </a:lnTo>
                      <a:lnTo>
                        <a:pt x="840" y="306"/>
                      </a:lnTo>
                      <a:lnTo>
                        <a:pt x="798" y="300"/>
                      </a:lnTo>
                      <a:lnTo>
                        <a:pt x="780" y="300"/>
                      </a:lnTo>
                      <a:lnTo>
                        <a:pt x="756" y="294"/>
                      </a:lnTo>
                      <a:lnTo>
                        <a:pt x="720" y="294"/>
                      </a:lnTo>
                      <a:lnTo>
                        <a:pt x="696" y="288"/>
                      </a:lnTo>
                      <a:lnTo>
                        <a:pt x="678" y="288"/>
                      </a:lnTo>
                      <a:lnTo>
                        <a:pt x="642" y="282"/>
                      </a:lnTo>
                      <a:lnTo>
                        <a:pt x="618" y="282"/>
                      </a:lnTo>
                      <a:lnTo>
                        <a:pt x="600" y="276"/>
                      </a:lnTo>
                      <a:lnTo>
                        <a:pt x="564" y="270"/>
                      </a:lnTo>
                      <a:lnTo>
                        <a:pt x="546" y="270"/>
                      </a:lnTo>
                      <a:lnTo>
                        <a:pt x="528" y="264"/>
                      </a:lnTo>
                      <a:lnTo>
                        <a:pt x="492" y="258"/>
                      </a:lnTo>
                      <a:lnTo>
                        <a:pt x="480" y="252"/>
                      </a:lnTo>
                      <a:lnTo>
                        <a:pt x="462" y="252"/>
                      </a:lnTo>
                      <a:lnTo>
                        <a:pt x="426" y="246"/>
                      </a:lnTo>
                      <a:lnTo>
                        <a:pt x="408" y="240"/>
                      </a:lnTo>
                      <a:lnTo>
                        <a:pt x="396" y="234"/>
                      </a:lnTo>
                      <a:lnTo>
                        <a:pt x="366" y="228"/>
                      </a:lnTo>
                      <a:lnTo>
                        <a:pt x="348" y="222"/>
                      </a:lnTo>
                      <a:lnTo>
                        <a:pt x="330" y="222"/>
                      </a:lnTo>
                      <a:lnTo>
                        <a:pt x="306" y="210"/>
                      </a:lnTo>
                      <a:lnTo>
                        <a:pt x="288" y="204"/>
                      </a:lnTo>
                      <a:lnTo>
                        <a:pt x="276" y="204"/>
                      </a:lnTo>
                      <a:lnTo>
                        <a:pt x="252" y="192"/>
                      </a:lnTo>
                      <a:lnTo>
                        <a:pt x="234" y="186"/>
                      </a:lnTo>
                      <a:lnTo>
                        <a:pt x="222" y="186"/>
                      </a:lnTo>
                      <a:lnTo>
                        <a:pt x="198" y="174"/>
                      </a:lnTo>
                      <a:lnTo>
                        <a:pt x="186" y="168"/>
                      </a:lnTo>
                      <a:lnTo>
                        <a:pt x="174" y="168"/>
                      </a:lnTo>
                      <a:lnTo>
                        <a:pt x="156" y="156"/>
                      </a:lnTo>
                      <a:lnTo>
                        <a:pt x="144" y="150"/>
                      </a:lnTo>
                      <a:lnTo>
                        <a:pt x="132" y="144"/>
                      </a:lnTo>
                      <a:lnTo>
                        <a:pt x="114" y="138"/>
                      </a:lnTo>
                      <a:lnTo>
                        <a:pt x="108" y="132"/>
                      </a:lnTo>
                      <a:lnTo>
                        <a:pt x="96" y="126"/>
                      </a:lnTo>
                      <a:lnTo>
                        <a:pt x="84" y="114"/>
                      </a:lnTo>
                      <a:lnTo>
                        <a:pt x="72" y="108"/>
                      </a:lnTo>
                      <a:lnTo>
                        <a:pt x="66" y="102"/>
                      </a:lnTo>
                      <a:lnTo>
                        <a:pt x="54" y="96"/>
                      </a:lnTo>
                      <a:lnTo>
                        <a:pt x="48" y="90"/>
                      </a:lnTo>
                      <a:lnTo>
                        <a:pt x="42" y="84"/>
                      </a:lnTo>
                      <a:lnTo>
                        <a:pt x="30" y="72"/>
                      </a:lnTo>
                      <a:lnTo>
                        <a:pt x="24" y="66"/>
                      </a:lnTo>
                      <a:lnTo>
                        <a:pt x="24" y="60"/>
                      </a:lnTo>
                      <a:lnTo>
                        <a:pt x="12" y="48"/>
                      </a:lnTo>
                      <a:lnTo>
                        <a:pt x="12" y="42"/>
                      </a:lnTo>
                      <a:lnTo>
                        <a:pt x="6" y="36"/>
                      </a:lnTo>
                      <a:lnTo>
                        <a:pt x="6" y="24"/>
                      </a:lnTo>
                      <a:lnTo>
                        <a:pt x="0" y="24"/>
                      </a:lnTo>
                      <a:lnTo>
                        <a:pt x="0" y="18"/>
                      </a:ln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0" y="342"/>
                      </a:lnTo>
                      <a:lnTo>
                        <a:pt x="0" y="348"/>
                      </a:lnTo>
                      <a:lnTo>
                        <a:pt x="0" y="360"/>
                      </a:lnTo>
                      <a:lnTo>
                        <a:pt x="0" y="366"/>
                      </a:lnTo>
                      <a:lnTo>
                        <a:pt x="6" y="366"/>
                      </a:lnTo>
                      <a:lnTo>
                        <a:pt x="6" y="378"/>
                      </a:lnTo>
                      <a:lnTo>
                        <a:pt x="12" y="384"/>
                      </a:lnTo>
                      <a:lnTo>
                        <a:pt x="12" y="390"/>
                      </a:lnTo>
                      <a:lnTo>
                        <a:pt x="24" y="402"/>
                      </a:lnTo>
                      <a:lnTo>
                        <a:pt x="24" y="408"/>
                      </a:lnTo>
                      <a:lnTo>
                        <a:pt x="30" y="414"/>
                      </a:lnTo>
                      <a:lnTo>
                        <a:pt x="42" y="426"/>
                      </a:lnTo>
                      <a:lnTo>
                        <a:pt x="48" y="432"/>
                      </a:lnTo>
                      <a:lnTo>
                        <a:pt x="54" y="438"/>
                      </a:lnTo>
                      <a:lnTo>
                        <a:pt x="66" y="444"/>
                      </a:lnTo>
                      <a:lnTo>
                        <a:pt x="72" y="450"/>
                      </a:lnTo>
                      <a:lnTo>
                        <a:pt x="84" y="456"/>
                      </a:lnTo>
                      <a:lnTo>
                        <a:pt x="96" y="468"/>
                      </a:lnTo>
                      <a:lnTo>
                        <a:pt x="108" y="474"/>
                      </a:lnTo>
                      <a:lnTo>
                        <a:pt x="114" y="480"/>
                      </a:lnTo>
                      <a:lnTo>
                        <a:pt x="132" y="486"/>
                      </a:lnTo>
                      <a:lnTo>
                        <a:pt x="144" y="492"/>
                      </a:lnTo>
                      <a:lnTo>
                        <a:pt x="156" y="498"/>
                      </a:lnTo>
                      <a:lnTo>
                        <a:pt x="174" y="510"/>
                      </a:lnTo>
                      <a:lnTo>
                        <a:pt x="186" y="510"/>
                      </a:lnTo>
                      <a:lnTo>
                        <a:pt x="198" y="516"/>
                      </a:lnTo>
                      <a:lnTo>
                        <a:pt x="222" y="528"/>
                      </a:lnTo>
                      <a:lnTo>
                        <a:pt x="234" y="528"/>
                      </a:lnTo>
                      <a:lnTo>
                        <a:pt x="252" y="534"/>
                      </a:lnTo>
                      <a:lnTo>
                        <a:pt x="276" y="546"/>
                      </a:lnTo>
                      <a:lnTo>
                        <a:pt x="288" y="546"/>
                      </a:lnTo>
                      <a:lnTo>
                        <a:pt x="306" y="552"/>
                      </a:lnTo>
                      <a:lnTo>
                        <a:pt x="330" y="564"/>
                      </a:lnTo>
                      <a:lnTo>
                        <a:pt x="348" y="564"/>
                      </a:lnTo>
                      <a:lnTo>
                        <a:pt x="366" y="570"/>
                      </a:lnTo>
                      <a:lnTo>
                        <a:pt x="396" y="576"/>
                      </a:lnTo>
                      <a:lnTo>
                        <a:pt x="408" y="582"/>
                      </a:lnTo>
                      <a:lnTo>
                        <a:pt x="426" y="588"/>
                      </a:lnTo>
                      <a:lnTo>
                        <a:pt x="462" y="594"/>
                      </a:lnTo>
                      <a:lnTo>
                        <a:pt x="480" y="594"/>
                      </a:lnTo>
                      <a:lnTo>
                        <a:pt x="492" y="600"/>
                      </a:lnTo>
                      <a:lnTo>
                        <a:pt x="528" y="606"/>
                      </a:lnTo>
                      <a:lnTo>
                        <a:pt x="546" y="612"/>
                      </a:lnTo>
                      <a:lnTo>
                        <a:pt x="564" y="612"/>
                      </a:lnTo>
                      <a:lnTo>
                        <a:pt x="600" y="618"/>
                      </a:lnTo>
                      <a:lnTo>
                        <a:pt x="618" y="624"/>
                      </a:lnTo>
                      <a:lnTo>
                        <a:pt x="642" y="624"/>
                      </a:lnTo>
                      <a:lnTo>
                        <a:pt x="678" y="630"/>
                      </a:lnTo>
                      <a:lnTo>
                        <a:pt x="696" y="630"/>
                      </a:lnTo>
                      <a:lnTo>
                        <a:pt x="720" y="636"/>
                      </a:lnTo>
                      <a:lnTo>
                        <a:pt x="756" y="636"/>
                      </a:lnTo>
                      <a:lnTo>
                        <a:pt x="780" y="642"/>
                      </a:lnTo>
                      <a:lnTo>
                        <a:pt x="798" y="642"/>
                      </a:lnTo>
                      <a:lnTo>
                        <a:pt x="840" y="648"/>
                      </a:lnTo>
                      <a:lnTo>
                        <a:pt x="858" y="648"/>
                      </a:lnTo>
                      <a:lnTo>
                        <a:pt x="882" y="648"/>
                      </a:lnTo>
                      <a:lnTo>
                        <a:pt x="924" y="654"/>
                      </a:lnTo>
                      <a:lnTo>
                        <a:pt x="942" y="654"/>
                      </a:lnTo>
                      <a:lnTo>
                        <a:pt x="966" y="654"/>
                      </a:lnTo>
                      <a:lnTo>
                        <a:pt x="1008" y="660"/>
                      </a:lnTo>
                      <a:lnTo>
                        <a:pt x="1026" y="660"/>
                      </a:lnTo>
                      <a:lnTo>
                        <a:pt x="1026" y="3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path path="rect">
                    <a:fillToRect l="50000" t="50000" r="50000" b="50000"/>
                  </a:path>
                </a:gradFill>
                <a:ln w="285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209396" name="Freeform 52"/>
                <p:cNvSpPr>
                  <a:spLocks/>
                </p:cNvSpPr>
                <p:nvPr/>
              </p:nvSpPr>
              <p:spPr bwMode="auto">
                <a:xfrm rot="11066819" flipV="1">
                  <a:off x="1862" y="1430"/>
                  <a:ext cx="223" cy="782"/>
                </a:xfrm>
                <a:custGeom>
                  <a:avLst/>
                  <a:gdLst>
                    <a:gd name="T0" fmla="*/ 216 w 216"/>
                    <a:gd name="T1" fmla="*/ 0 h 660"/>
                    <a:gd name="T2" fmla="*/ 0 w 216"/>
                    <a:gd name="T3" fmla="*/ 318 h 660"/>
                    <a:gd name="T4" fmla="*/ 0 w 216"/>
                    <a:gd name="T5" fmla="*/ 660 h 660"/>
                    <a:gd name="T6" fmla="*/ 216 w 216"/>
                    <a:gd name="T7" fmla="*/ 342 h 660"/>
                    <a:gd name="T8" fmla="*/ 216 w 216"/>
                    <a:gd name="T9" fmla="*/ 0 h 6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" h="660">
                      <a:moveTo>
                        <a:pt x="216" y="0"/>
                      </a:moveTo>
                      <a:lnTo>
                        <a:pt x="0" y="318"/>
                      </a:lnTo>
                      <a:lnTo>
                        <a:pt x="0" y="660"/>
                      </a:lnTo>
                      <a:lnTo>
                        <a:pt x="216" y="342"/>
                      </a:lnTo>
                      <a:lnTo>
                        <a:pt x="21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path path="rect">
                    <a:fillToRect l="50000" t="50000" r="50000" b="50000"/>
                  </a:path>
                </a:gradFill>
                <a:ln w="285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209397" name="Freeform 53"/>
                <p:cNvSpPr>
                  <a:spLocks/>
                </p:cNvSpPr>
                <p:nvPr/>
              </p:nvSpPr>
              <p:spPr bwMode="auto">
                <a:xfrm rot="11066819" flipV="1">
                  <a:off x="1883" y="1287"/>
                  <a:ext cx="1284" cy="562"/>
                </a:xfrm>
                <a:custGeom>
                  <a:avLst/>
                  <a:gdLst>
                    <a:gd name="T0" fmla="*/ 1008 w 1242"/>
                    <a:gd name="T1" fmla="*/ 474 h 474"/>
                    <a:gd name="T2" fmla="*/ 942 w 1242"/>
                    <a:gd name="T3" fmla="*/ 468 h 474"/>
                    <a:gd name="T4" fmla="*/ 882 w 1242"/>
                    <a:gd name="T5" fmla="*/ 462 h 474"/>
                    <a:gd name="T6" fmla="*/ 840 w 1242"/>
                    <a:gd name="T7" fmla="*/ 462 h 474"/>
                    <a:gd name="T8" fmla="*/ 780 w 1242"/>
                    <a:gd name="T9" fmla="*/ 456 h 474"/>
                    <a:gd name="T10" fmla="*/ 720 w 1242"/>
                    <a:gd name="T11" fmla="*/ 450 h 474"/>
                    <a:gd name="T12" fmla="*/ 678 w 1242"/>
                    <a:gd name="T13" fmla="*/ 444 h 474"/>
                    <a:gd name="T14" fmla="*/ 618 w 1242"/>
                    <a:gd name="T15" fmla="*/ 438 h 474"/>
                    <a:gd name="T16" fmla="*/ 564 w 1242"/>
                    <a:gd name="T17" fmla="*/ 426 h 474"/>
                    <a:gd name="T18" fmla="*/ 528 w 1242"/>
                    <a:gd name="T19" fmla="*/ 420 h 474"/>
                    <a:gd name="T20" fmla="*/ 480 w 1242"/>
                    <a:gd name="T21" fmla="*/ 408 h 474"/>
                    <a:gd name="T22" fmla="*/ 426 w 1242"/>
                    <a:gd name="T23" fmla="*/ 402 h 474"/>
                    <a:gd name="T24" fmla="*/ 396 w 1242"/>
                    <a:gd name="T25" fmla="*/ 390 h 474"/>
                    <a:gd name="T26" fmla="*/ 348 w 1242"/>
                    <a:gd name="T27" fmla="*/ 378 h 474"/>
                    <a:gd name="T28" fmla="*/ 306 w 1242"/>
                    <a:gd name="T29" fmla="*/ 366 h 474"/>
                    <a:gd name="T30" fmla="*/ 276 w 1242"/>
                    <a:gd name="T31" fmla="*/ 360 h 474"/>
                    <a:gd name="T32" fmla="*/ 234 w 1242"/>
                    <a:gd name="T33" fmla="*/ 342 h 474"/>
                    <a:gd name="T34" fmla="*/ 198 w 1242"/>
                    <a:gd name="T35" fmla="*/ 330 h 474"/>
                    <a:gd name="T36" fmla="*/ 174 w 1242"/>
                    <a:gd name="T37" fmla="*/ 324 h 474"/>
                    <a:gd name="T38" fmla="*/ 144 w 1242"/>
                    <a:gd name="T39" fmla="*/ 306 h 474"/>
                    <a:gd name="T40" fmla="*/ 114 w 1242"/>
                    <a:gd name="T41" fmla="*/ 294 h 474"/>
                    <a:gd name="T42" fmla="*/ 96 w 1242"/>
                    <a:gd name="T43" fmla="*/ 282 h 474"/>
                    <a:gd name="T44" fmla="*/ 72 w 1242"/>
                    <a:gd name="T45" fmla="*/ 264 h 474"/>
                    <a:gd name="T46" fmla="*/ 54 w 1242"/>
                    <a:gd name="T47" fmla="*/ 252 h 474"/>
                    <a:gd name="T48" fmla="*/ 42 w 1242"/>
                    <a:gd name="T49" fmla="*/ 240 h 474"/>
                    <a:gd name="T50" fmla="*/ 24 w 1242"/>
                    <a:gd name="T51" fmla="*/ 222 h 474"/>
                    <a:gd name="T52" fmla="*/ 12 w 1242"/>
                    <a:gd name="T53" fmla="*/ 204 h 474"/>
                    <a:gd name="T54" fmla="*/ 6 w 1242"/>
                    <a:gd name="T55" fmla="*/ 192 h 474"/>
                    <a:gd name="T56" fmla="*/ 0 w 1242"/>
                    <a:gd name="T57" fmla="*/ 180 h 474"/>
                    <a:gd name="T58" fmla="*/ 0 w 1242"/>
                    <a:gd name="T59" fmla="*/ 162 h 474"/>
                    <a:gd name="T60" fmla="*/ 0 w 1242"/>
                    <a:gd name="T61" fmla="*/ 150 h 474"/>
                    <a:gd name="T62" fmla="*/ 0 w 1242"/>
                    <a:gd name="T63" fmla="*/ 132 h 474"/>
                    <a:gd name="T64" fmla="*/ 6 w 1242"/>
                    <a:gd name="T65" fmla="*/ 114 h 474"/>
                    <a:gd name="T66" fmla="*/ 12 w 1242"/>
                    <a:gd name="T67" fmla="*/ 102 h 474"/>
                    <a:gd name="T68" fmla="*/ 24 w 1242"/>
                    <a:gd name="T69" fmla="*/ 90 h 474"/>
                    <a:gd name="T70" fmla="*/ 42 w 1242"/>
                    <a:gd name="T71" fmla="*/ 72 h 474"/>
                    <a:gd name="T72" fmla="*/ 54 w 1242"/>
                    <a:gd name="T73" fmla="*/ 60 h 474"/>
                    <a:gd name="T74" fmla="*/ 72 w 1242"/>
                    <a:gd name="T75" fmla="*/ 42 h 474"/>
                    <a:gd name="T76" fmla="*/ 96 w 1242"/>
                    <a:gd name="T77" fmla="*/ 30 h 474"/>
                    <a:gd name="T78" fmla="*/ 114 w 1242"/>
                    <a:gd name="T79" fmla="*/ 18 h 474"/>
                    <a:gd name="T80" fmla="*/ 144 w 1242"/>
                    <a:gd name="T81" fmla="*/ 0 h 474"/>
                    <a:gd name="T82" fmla="*/ 1026 w 1242"/>
                    <a:gd name="T83" fmla="*/ 474 h 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242" h="474">
                      <a:moveTo>
                        <a:pt x="1026" y="474"/>
                      </a:moveTo>
                      <a:lnTo>
                        <a:pt x="1008" y="474"/>
                      </a:lnTo>
                      <a:lnTo>
                        <a:pt x="966" y="468"/>
                      </a:lnTo>
                      <a:lnTo>
                        <a:pt x="942" y="468"/>
                      </a:lnTo>
                      <a:lnTo>
                        <a:pt x="924" y="468"/>
                      </a:lnTo>
                      <a:lnTo>
                        <a:pt x="882" y="462"/>
                      </a:lnTo>
                      <a:lnTo>
                        <a:pt x="858" y="462"/>
                      </a:lnTo>
                      <a:lnTo>
                        <a:pt x="840" y="462"/>
                      </a:lnTo>
                      <a:lnTo>
                        <a:pt x="798" y="456"/>
                      </a:lnTo>
                      <a:lnTo>
                        <a:pt x="780" y="456"/>
                      </a:lnTo>
                      <a:lnTo>
                        <a:pt x="756" y="450"/>
                      </a:lnTo>
                      <a:lnTo>
                        <a:pt x="720" y="450"/>
                      </a:lnTo>
                      <a:lnTo>
                        <a:pt x="696" y="444"/>
                      </a:lnTo>
                      <a:lnTo>
                        <a:pt x="678" y="444"/>
                      </a:lnTo>
                      <a:lnTo>
                        <a:pt x="642" y="438"/>
                      </a:lnTo>
                      <a:lnTo>
                        <a:pt x="618" y="438"/>
                      </a:lnTo>
                      <a:lnTo>
                        <a:pt x="600" y="432"/>
                      </a:lnTo>
                      <a:lnTo>
                        <a:pt x="564" y="426"/>
                      </a:lnTo>
                      <a:lnTo>
                        <a:pt x="546" y="426"/>
                      </a:lnTo>
                      <a:lnTo>
                        <a:pt x="528" y="420"/>
                      </a:lnTo>
                      <a:lnTo>
                        <a:pt x="492" y="414"/>
                      </a:lnTo>
                      <a:lnTo>
                        <a:pt x="480" y="408"/>
                      </a:lnTo>
                      <a:lnTo>
                        <a:pt x="462" y="408"/>
                      </a:lnTo>
                      <a:lnTo>
                        <a:pt x="426" y="402"/>
                      </a:lnTo>
                      <a:lnTo>
                        <a:pt x="408" y="396"/>
                      </a:lnTo>
                      <a:lnTo>
                        <a:pt x="396" y="390"/>
                      </a:lnTo>
                      <a:lnTo>
                        <a:pt x="366" y="384"/>
                      </a:lnTo>
                      <a:lnTo>
                        <a:pt x="348" y="378"/>
                      </a:lnTo>
                      <a:lnTo>
                        <a:pt x="330" y="378"/>
                      </a:lnTo>
                      <a:lnTo>
                        <a:pt x="306" y="366"/>
                      </a:lnTo>
                      <a:lnTo>
                        <a:pt x="288" y="360"/>
                      </a:lnTo>
                      <a:lnTo>
                        <a:pt x="276" y="360"/>
                      </a:lnTo>
                      <a:lnTo>
                        <a:pt x="252" y="348"/>
                      </a:lnTo>
                      <a:lnTo>
                        <a:pt x="234" y="342"/>
                      </a:lnTo>
                      <a:lnTo>
                        <a:pt x="222" y="342"/>
                      </a:lnTo>
                      <a:lnTo>
                        <a:pt x="198" y="330"/>
                      </a:lnTo>
                      <a:lnTo>
                        <a:pt x="186" y="324"/>
                      </a:lnTo>
                      <a:lnTo>
                        <a:pt x="174" y="324"/>
                      </a:lnTo>
                      <a:lnTo>
                        <a:pt x="156" y="312"/>
                      </a:lnTo>
                      <a:lnTo>
                        <a:pt x="144" y="306"/>
                      </a:lnTo>
                      <a:lnTo>
                        <a:pt x="132" y="300"/>
                      </a:lnTo>
                      <a:lnTo>
                        <a:pt x="114" y="294"/>
                      </a:lnTo>
                      <a:lnTo>
                        <a:pt x="108" y="288"/>
                      </a:lnTo>
                      <a:lnTo>
                        <a:pt x="96" y="282"/>
                      </a:lnTo>
                      <a:lnTo>
                        <a:pt x="84" y="270"/>
                      </a:lnTo>
                      <a:lnTo>
                        <a:pt x="72" y="264"/>
                      </a:lnTo>
                      <a:lnTo>
                        <a:pt x="66" y="258"/>
                      </a:lnTo>
                      <a:lnTo>
                        <a:pt x="54" y="252"/>
                      </a:lnTo>
                      <a:lnTo>
                        <a:pt x="48" y="246"/>
                      </a:lnTo>
                      <a:lnTo>
                        <a:pt x="42" y="240"/>
                      </a:lnTo>
                      <a:lnTo>
                        <a:pt x="30" y="228"/>
                      </a:lnTo>
                      <a:lnTo>
                        <a:pt x="24" y="222"/>
                      </a:lnTo>
                      <a:lnTo>
                        <a:pt x="24" y="216"/>
                      </a:lnTo>
                      <a:lnTo>
                        <a:pt x="12" y="204"/>
                      </a:lnTo>
                      <a:lnTo>
                        <a:pt x="12" y="198"/>
                      </a:lnTo>
                      <a:lnTo>
                        <a:pt x="6" y="192"/>
                      </a:lnTo>
                      <a:lnTo>
                        <a:pt x="6" y="180"/>
                      </a:lnTo>
                      <a:lnTo>
                        <a:pt x="0" y="180"/>
                      </a:lnTo>
                      <a:lnTo>
                        <a:pt x="0" y="174"/>
                      </a:lnTo>
                      <a:lnTo>
                        <a:pt x="0" y="162"/>
                      </a:lnTo>
                      <a:lnTo>
                        <a:pt x="0" y="156"/>
                      </a:lnTo>
                      <a:lnTo>
                        <a:pt x="0" y="150"/>
                      </a:lnTo>
                      <a:lnTo>
                        <a:pt x="0" y="138"/>
                      </a:lnTo>
                      <a:lnTo>
                        <a:pt x="0" y="132"/>
                      </a:lnTo>
                      <a:lnTo>
                        <a:pt x="6" y="126"/>
                      </a:lnTo>
                      <a:lnTo>
                        <a:pt x="6" y="114"/>
                      </a:lnTo>
                      <a:lnTo>
                        <a:pt x="12" y="108"/>
                      </a:lnTo>
                      <a:lnTo>
                        <a:pt x="12" y="102"/>
                      </a:lnTo>
                      <a:lnTo>
                        <a:pt x="24" y="90"/>
                      </a:lnTo>
                      <a:lnTo>
                        <a:pt x="24" y="90"/>
                      </a:lnTo>
                      <a:lnTo>
                        <a:pt x="30" y="84"/>
                      </a:lnTo>
                      <a:lnTo>
                        <a:pt x="42" y="72"/>
                      </a:lnTo>
                      <a:lnTo>
                        <a:pt x="48" y="66"/>
                      </a:lnTo>
                      <a:lnTo>
                        <a:pt x="54" y="60"/>
                      </a:lnTo>
                      <a:lnTo>
                        <a:pt x="66" y="48"/>
                      </a:lnTo>
                      <a:lnTo>
                        <a:pt x="72" y="42"/>
                      </a:lnTo>
                      <a:lnTo>
                        <a:pt x="84" y="36"/>
                      </a:lnTo>
                      <a:lnTo>
                        <a:pt x="96" y="30"/>
                      </a:lnTo>
                      <a:lnTo>
                        <a:pt x="108" y="24"/>
                      </a:lnTo>
                      <a:lnTo>
                        <a:pt x="114" y="18"/>
                      </a:lnTo>
                      <a:lnTo>
                        <a:pt x="132" y="6"/>
                      </a:lnTo>
                      <a:lnTo>
                        <a:pt x="144" y="0"/>
                      </a:lnTo>
                      <a:lnTo>
                        <a:pt x="1242" y="156"/>
                      </a:lnTo>
                      <a:lnTo>
                        <a:pt x="1026" y="47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path path="rect">
                    <a:fillToRect l="50000" t="50000" r="50000" b="50000"/>
                  </a:path>
                </a:gradFill>
                <a:ln w="285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1209398" name="Text Box 54"/>
              <p:cNvSpPr txBox="1">
                <a:spLocks noChangeArrowheads="1"/>
              </p:cNvSpPr>
              <p:nvPr/>
            </p:nvSpPr>
            <p:spPr bwMode="auto">
              <a:xfrm>
                <a:off x="3037" y="1961"/>
                <a:ext cx="46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1" hangingPunct="1">
                  <a:defRPr/>
                </a:pPr>
                <a:r>
                  <a:rPr lang="ru-RU" sz="24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Times New Roman" pitchFamily="18" charset="0"/>
                  </a:rPr>
                  <a:t>ТК</a:t>
                </a:r>
                <a:r>
                  <a:rPr lang="en-US" sz="24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Times New Roman" pitchFamily="18" charset="0"/>
                  </a:rPr>
                  <a:t> -</a:t>
                </a:r>
              </a:p>
            </p:txBody>
          </p:sp>
          <p:sp>
            <p:nvSpPr>
              <p:cNvPr id="19474" name="Oval 55"/>
              <p:cNvSpPr>
                <a:spLocks noChangeArrowheads="1"/>
              </p:cNvSpPr>
              <p:nvPr/>
            </p:nvSpPr>
            <p:spPr bwMode="auto">
              <a:xfrm>
                <a:off x="3526" y="2056"/>
                <a:ext cx="120" cy="113"/>
              </a:xfrm>
              <a:prstGeom prst="ellipse">
                <a:avLst/>
              </a:prstGeom>
              <a:solidFill>
                <a:srgbClr val="FF3399"/>
              </a:solidFill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ru-RU" altLang="en-US"/>
              </a:p>
            </p:txBody>
          </p:sp>
        </p:grpSp>
        <p:sp>
          <p:nvSpPr>
            <p:cNvPr id="19469" name="Rectangle 56"/>
            <p:cNvSpPr>
              <a:spLocks noChangeArrowheads="1"/>
            </p:cNvSpPr>
            <p:nvPr/>
          </p:nvSpPr>
          <p:spPr bwMode="auto">
            <a:xfrm>
              <a:off x="2045" y="1523"/>
              <a:ext cx="77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ct val="20000"/>
                </a:spcBef>
              </a:pPr>
              <a:r>
                <a:rPr lang="de-DE" altLang="en-US" sz="2800">
                  <a:solidFill>
                    <a:schemeClr val="tx1"/>
                  </a:solidFill>
                  <a:cs typeface="Times New Roman" panose="02020603050405020304" pitchFamily="18" charset="0"/>
                </a:rPr>
                <a:t>10-30%</a:t>
              </a:r>
            </a:p>
          </p:txBody>
        </p:sp>
      </p:grpSp>
      <p:sp>
        <p:nvSpPr>
          <p:cNvPr id="60" name="Text Box 38"/>
          <p:cNvSpPr txBox="1">
            <a:spLocks noChangeArrowheads="1"/>
          </p:cNvSpPr>
          <p:nvPr/>
        </p:nvSpPr>
        <p:spPr bwMode="auto">
          <a:xfrm>
            <a:off x="4606926" y="4566610"/>
            <a:ext cx="36099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rtl="0" eaLnBrk="1" hangingPunct="1">
              <a:spcBef>
                <a:spcPct val="20000"/>
              </a:spcBef>
            </a:pPr>
            <a:r>
              <a:rPr lang="ru-RU" sz="1800" dirty="0">
                <a:cs typeface="Times New Roman" pitchFamily="18" charset="0"/>
              </a:rPr>
              <a:t>Гомоцистеин</a:t>
            </a:r>
          </a:p>
        </p:txBody>
      </p:sp>
      <p:sp>
        <p:nvSpPr>
          <p:cNvPr id="61" name="Text Box 13"/>
          <p:cNvSpPr txBox="1">
            <a:spLocks noChangeArrowheads="1"/>
          </p:cNvSpPr>
          <p:nvPr/>
        </p:nvSpPr>
        <p:spPr bwMode="auto">
          <a:xfrm>
            <a:off x="507890" y="6125830"/>
            <a:ext cx="5825600" cy="617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800"/>
              </a:spcBef>
              <a:buClr>
                <a:schemeClr val="accent1"/>
              </a:buClr>
              <a:buSzPct val="110000"/>
            </a:pPr>
            <a:r>
              <a:rPr lang="ru-RU" sz="2133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Без витамина B12, гомоцистеин и ММК накапливаются в сыворотке. </a:t>
            </a:r>
          </a:p>
        </p:txBody>
      </p:sp>
      <p:sp>
        <p:nvSpPr>
          <p:cNvPr id="62" name="Text Box 39"/>
          <p:cNvSpPr txBox="1">
            <a:spLocks noChangeArrowheads="1"/>
          </p:cNvSpPr>
          <p:nvPr/>
        </p:nvSpPr>
        <p:spPr bwMode="auto">
          <a:xfrm>
            <a:off x="3657601" y="5651861"/>
            <a:ext cx="1610919" cy="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rtl="0" eaLnBrk="1" hangingPunct="1">
              <a:spcBef>
                <a:spcPct val="20000"/>
              </a:spcBef>
            </a:pPr>
            <a:r>
              <a:rPr lang="ru-RU" sz="1800" dirty="0">
                <a:cs typeface="Times New Roman" pitchFamily="18" charset="0"/>
              </a:rPr>
              <a:t>Янтарная кислота</a:t>
            </a:r>
          </a:p>
        </p:txBody>
      </p:sp>
      <p:sp>
        <p:nvSpPr>
          <p:cNvPr id="63" name="Rectangle 57"/>
          <p:cNvSpPr>
            <a:spLocks noChangeArrowheads="1"/>
          </p:cNvSpPr>
          <p:nvPr/>
        </p:nvSpPr>
        <p:spPr bwMode="auto">
          <a:xfrm>
            <a:off x="6965959" y="6352686"/>
            <a:ext cx="43749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rtl="0"/>
            <a:r>
              <a:rPr lang="ru-RU" sz="800" dirty="0"/>
              <a:t> Приводится с изменениями по Nexo E et al. AM J Clin Nutr.2011.10.3945/ajcn.111.013458</a:t>
            </a:r>
          </a:p>
          <a:p>
            <a:pPr rtl="0"/>
            <a:r>
              <a:rPr lang="ru-RU" sz="800" dirty="0"/>
              <a:t>Приводится с изменениями по Herrmann W et al. </a:t>
            </a:r>
            <a:r>
              <a:rPr lang="ru-RU" sz="800" b="0" dirty="0"/>
              <a:t>Dtsch Arztebl Int 2008; 105: 680–5</a:t>
            </a:r>
          </a:p>
        </p:txBody>
      </p:sp>
    </p:spTree>
    <p:extLst>
      <p:ext uri="{BB962C8B-B14F-4D97-AF65-F5344CB8AC3E}">
        <p14:creationId xmlns:p14="http://schemas.microsoft.com/office/powerpoint/2010/main" val="48052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0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9351" grpId="0" animBg="1" autoUpdateAnimBg="0"/>
      <p:bldP spid="12093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26570" y="360804"/>
            <a:ext cx="10972800" cy="914400"/>
          </a:xfrm>
        </p:spPr>
        <p:txBody>
          <a:bodyPr rtlCol="0">
            <a:normAutofit/>
          </a:bodyPr>
          <a:lstStyle/>
          <a:p>
            <a:pPr rtl="0" eaLnBrk="1" hangingPunct="1"/>
            <a:r>
              <a:rPr lang="ru-RU" sz="3600" dirty="0"/>
              <a:t>Уровень дефицита активного  B12 в различных группах</a:t>
            </a:r>
            <a:endParaRPr lang="en-US" sz="3600" baseline="300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/>
          </p:nvPr>
        </p:nvGraphicFramePr>
        <p:xfrm>
          <a:off x="2264531" y="1952098"/>
          <a:ext cx="7992533" cy="3931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8132074" y="5611500"/>
            <a:ext cx="3467296" cy="1133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rtlCol="0">
            <a:spAutoFit/>
          </a:bodyPr>
          <a:lstStyle>
            <a:lvl1pPr marL="193675" indent="-193675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rtl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</a:pPr>
            <a:r>
              <a:rPr lang="ru-RU" sz="1067" b="0" baseline="30000" dirty="0"/>
              <a:t>4</a:t>
            </a:r>
            <a:r>
              <a:rPr lang="ru-RU" sz="1067" b="0" dirty="0"/>
              <a:t>Obeid R, et al Clin Chem 2002;48:2064-5</a:t>
            </a:r>
          </a:p>
          <a:p>
            <a:pPr rtl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</a:pPr>
            <a:r>
              <a:rPr lang="ru-RU" sz="1067" b="0" baseline="30000" dirty="0"/>
              <a:t>5</a:t>
            </a:r>
            <a:r>
              <a:rPr lang="ru-RU" sz="1067" b="0" dirty="0"/>
              <a:t>Herrmann W et al Clin Chem Lab Med 2003;41: 1478-88</a:t>
            </a:r>
          </a:p>
          <a:p>
            <a:pPr rtl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</a:pPr>
            <a:r>
              <a:rPr lang="ru-RU" sz="1067" b="0" baseline="30000" dirty="0"/>
              <a:t>6</a:t>
            </a:r>
            <a:r>
              <a:rPr lang="ru-RU" sz="1067" b="0" dirty="0"/>
              <a:t>Herrmann W et al Am J Clin Nutr 2003;78:131-67</a:t>
            </a:r>
          </a:p>
          <a:p>
            <a:pPr rtl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</a:pPr>
            <a:r>
              <a:rPr lang="ru-RU" sz="1067" b="0" baseline="30000" dirty="0"/>
              <a:t>7</a:t>
            </a:r>
            <a:r>
              <a:rPr lang="ru-RU" sz="1067" b="0" dirty="0"/>
              <a:t>Lloyd-Wright Z et al., Clin Chem., 2003; 49: 2076-8.</a:t>
            </a:r>
          </a:p>
          <a:p>
            <a:pPr rtl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</a:pPr>
            <a:r>
              <a:rPr lang="ru-RU" sz="1067" b="0" baseline="30000" dirty="0"/>
              <a:t>8</a:t>
            </a:r>
            <a:r>
              <a:rPr lang="ru-RU" sz="1067" b="0" dirty="0"/>
              <a:t>Miller JW et al., Clin Chem 2006; 52: 278-85</a:t>
            </a:r>
          </a:p>
          <a:p>
            <a:pPr rtl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</a:pPr>
            <a:r>
              <a:rPr lang="ru-RU" sz="1067" b="0" baseline="30000" dirty="0"/>
              <a:t>9</a:t>
            </a:r>
            <a:r>
              <a:rPr lang="ru-RU" sz="1067" b="0" dirty="0"/>
              <a:t>Valente et al Clin Chem 2011</a:t>
            </a:r>
            <a:endParaRPr lang="en-US" sz="1067" b="0" dirty="0"/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1922714" y="1678700"/>
            <a:ext cx="8676167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rtlCol="0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rtl="0" eaLnBrk="1" hangingPunct="1">
              <a:spcAft>
                <a:spcPct val="50000"/>
              </a:spcAft>
            </a:pPr>
            <a:r>
              <a:rPr lang="ru-RU" sz="2133" dirty="0"/>
              <a:t>Процент дефицита активного B12 в различных группах </a:t>
            </a:r>
            <a:endParaRPr lang="en-US" sz="2133" dirty="0"/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794933" y="5835653"/>
            <a:ext cx="29925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rtl="0"/>
            <a:r>
              <a:rPr lang="ru-RU" sz="1600" b="0" dirty="0"/>
              <a:t>ЛВ - лактовегетарианцы</a:t>
            </a:r>
          </a:p>
          <a:p>
            <a:pPr algn="l" rtl="0"/>
            <a:r>
              <a:rPr lang="ru-RU" sz="1600" b="0" dirty="0"/>
              <a:t>ЛОВ - лактоововегетарианцы</a:t>
            </a:r>
          </a:p>
        </p:txBody>
      </p:sp>
    </p:spTree>
    <p:extLst>
      <p:ext uri="{BB962C8B-B14F-4D97-AF65-F5344CB8AC3E}">
        <p14:creationId xmlns:p14="http://schemas.microsoft.com/office/powerpoint/2010/main" val="72002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344" y="434032"/>
            <a:ext cx="10972644" cy="628651"/>
          </a:xfrm>
        </p:spPr>
        <p:txBody>
          <a:bodyPr rtlCol="0">
            <a:normAutofit/>
          </a:bodyPr>
          <a:lstStyle/>
          <a:p>
            <a:pPr rtl="0"/>
            <a:r>
              <a:rPr lang="ru-RU" sz="3600" dirty="0"/>
              <a:t>Тесты на содержание B12 в организме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344" y="1312993"/>
            <a:ext cx="11599177" cy="5377219"/>
          </a:xfrm>
        </p:spPr>
        <p:txBody>
          <a:bodyPr rtlCol="0"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+mj-lt"/>
              </a:rPr>
              <a:t>Общий B12</a:t>
            </a:r>
          </a:p>
          <a:p>
            <a:pPr marL="457189" indent="-457189">
              <a:buClr>
                <a:srgbClr val="AF1E65"/>
              </a:buClr>
            </a:pPr>
            <a:r>
              <a:rPr lang="ru-RU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Дешевый и легко автоматизировать</a:t>
            </a:r>
          </a:p>
          <a:p>
            <a:pPr marL="457189" indent="-457189">
              <a:buClr>
                <a:srgbClr val="AF1E65"/>
              </a:buClr>
            </a:pPr>
            <a:r>
              <a:rPr lang="ru-RU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Плохо определяет пороговые значения дефицита и достаточности</a:t>
            </a:r>
          </a:p>
          <a:p>
            <a:pPr marL="457189" indent="-457189">
              <a:buClr>
                <a:srgbClr val="AF1E65"/>
              </a:buClr>
            </a:pPr>
            <a:r>
              <a:rPr lang="ru-RU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Широкая «серая зона» (до 45% результатов*)</a:t>
            </a:r>
          </a:p>
          <a:p>
            <a:pPr marL="457189" indent="-457189">
              <a:buClr>
                <a:srgbClr val="AF1E65"/>
              </a:buClr>
            </a:pPr>
            <a:r>
              <a:rPr lang="ru-RU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Возможна интерференция с антителами к внутреннему фактору (ложно нормальные результаты)</a:t>
            </a:r>
          </a:p>
          <a:p>
            <a:pPr marL="457189" indent="-457189">
              <a:buClr>
                <a:srgbClr val="AF1E65"/>
              </a:buClr>
            </a:pPr>
            <a:r>
              <a:rPr lang="ru-RU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Не отражает внутриклеточное содержание витамина или физиологический статус пациента </a:t>
            </a:r>
          </a:p>
          <a:p>
            <a:pPr marL="457189" indent="-457189">
              <a:buClr>
                <a:srgbClr val="AF1E65"/>
              </a:buClr>
            </a:pPr>
            <a:r>
              <a:rPr lang="ru-RU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Заниженные результаты при сниженном уровне гаптокоррина (генетический фактор/беременность/оральные контрацептивы)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/>
            </a:r>
            <a:b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endParaRPr lang="en-GB" sz="267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ru-RU" b="1" dirty="0">
                <a:latin typeface="+mj-lt"/>
              </a:rPr>
              <a:t>Активный B12</a:t>
            </a:r>
          </a:p>
          <a:p>
            <a:pPr marL="457189" indent="-457189">
              <a:buClr>
                <a:srgbClr val="AF1E65"/>
              </a:buClr>
            </a:pPr>
            <a:r>
              <a:rPr lang="ru-RU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Автоматизирован</a:t>
            </a:r>
          </a:p>
          <a:p>
            <a:pPr marL="457189" indent="-457189">
              <a:buClr>
                <a:srgbClr val="AF1E65"/>
              </a:buClr>
            </a:pPr>
            <a:r>
              <a:rPr lang="ru-RU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Отражает содержание B12 в клетках</a:t>
            </a:r>
          </a:p>
          <a:p>
            <a:pPr marL="457189" indent="-457189">
              <a:buClr>
                <a:srgbClr val="AF1E65"/>
              </a:buClr>
            </a:pPr>
            <a:r>
              <a:rPr lang="ru-RU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Более узкая «серая зона» (14%*)</a:t>
            </a:r>
          </a:p>
          <a:p>
            <a:pPr marL="457189" indent="-457189">
              <a:buClr>
                <a:srgbClr val="AF1E65"/>
              </a:buClr>
            </a:pPr>
            <a:r>
              <a:rPr lang="ru-RU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Лучше коррелирует с результатами референсных тестов, например, ММК или содержания кобаламина в эритроцитах</a:t>
            </a:r>
          </a:p>
          <a:p>
            <a:pPr marL="0" indent="0">
              <a:buNone/>
            </a:pPr>
            <a:endParaRPr lang="en-GB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168384" y="6529706"/>
            <a:ext cx="3227040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1067" dirty="0" err="1"/>
              <a:t>Valente</a:t>
            </a:r>
            <a:r>
              <a:rPr lang="ru-RU" sz="1067" dirty="0"/>
              <a:t> et al Clin Chem 2011</a:t>
            </a:r>
          </a:p>
        </p:txBody>
      </p:sp>
    </p:spTree>
    <p:extLst>
      <p:ext uri="{BB962C8B-B14F-4D97-AF65-F5344CB8AC3E}">
        <p14:creationId xmlns:p14="http://schemas.microsoft.com/office/powerpoint/2010/main" val="7060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/>
              <a:t>Put science on your side.                  </a:t>
            </a:r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80B1786C-B589-43C9-80BF-5AF31AA4C9B3}" type="slidenum">
              <a:rPr lang="en-US" altLang="en-US" sz="800" b="0">
                <a:solidFill>
                  <a:srgbClr val="777777"/>
                </a:solidFill>
              </a:rPr>
              <a:pPr/>
              <a:t>13</a:t>
            </a:fld>
            <a:endParaRPr lang="en-US" altLang="en-US" sz="800" b="0">
              <a:solidFill>
                <a:srgbClr val="777777"/>
              </a:solidFill>
            </a:endParaRPr>
          </a:p>
        </p:txBody>
      </p:sp>
      <p:sp>
        <p:nvSpPr>
          <p:cNvPr id="26629" name="Text Box 2"/>
          <p:cNvSpPr txBox="1">
            <a:spLocks noChangeArrowheads="1"/>
          </p:cNvSpPr>
          <p:nvPr/>
        </p:nvSpPr>
        <p:spPr bwMode="auto">
          <a:xfrm>
            <a:off x="3705225" y="609600"/>
            <a:ext cx="3938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ru-RU" alt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30" name="Rectangle 3"/>
          <p:cNvSpPr>
            <a:spLocks noChangeArrowheads="1"/>
          </p:cNvSpPr>
          <p:nvPr/>
        </p:nvSpPr>
        <p:spPr bwMode="auto">
          <a:xfrm>
            <a:off x="1524001" y="1803507"/>
            <a:ext cx="186013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endParaRPr lang="ru-RU" altLang="en-US"/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7094539" y="1212850"/>
            <a:ext cx="3640137" cy="209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  <a:buClr>
                <a:schemeClr val="tx1"/>
              </a:buClr>
              <a:buSzPct val="70000"/>
              <a:buFont typeface="Monotype Sorts" pitchFamily="2" charset="2"/>
              <a:buNone/>
            </a:pPr>
            <a:r>
              <a:rPr lang="en-GB" altLang="en-US" sz="1600">
                <a:solidFill>
                  <a:schemeClr val="tx1"/>
                </a:solidFill>
                <a:cs typeface="Times New Roman" panose="02020603050405020304" pitchFamily="18" charset="0"/>
              </a:rPr>
              <a:t>A</a:t>
            </a:r>
            <a:r>
              <a:rPr lang="en-GB" altLang="en-US" sz="1600" b="0">
                <a:solidFill>
                  <a:schemeClr val="tx1"/>
                </a:solidFill>
                <a:cs typeface="Times New Roman" panose="02020603050405020304" pitchFamily="18" charset="0"/>
              </a:rPr>
              <a:t> =</a:t>
            </a:r>
            <a:r>
              <a:rPr lang="ru-RU" altLang="en-US" sz="1600" b="0">
                <a:solidFill>
                  <a:schemeClr val="tx1"/>
                </a:solidFill>
                <a:cs typeface="Times New Roman" panose="02020603050405020304" pitchFamily="18" charset="0"/>
              </a:rPr>
              <a:t> пациенты с дефицитом</a:t>
            </a:r>
            <a:r>
              <a:rPr lang="en-GB" altLang="en-US" sz="1600" b="0">
                <a:solidFill>
                  <a:schemeClr val="tx1"/>
                </a:solidFill>
                <a:cs typeface="Times New Roman" panose="02020603050405020304" pitchFamily="18" charset="0"/>
              </a:rPr>
              <a:t> B</a:t>
            </a:r>
            <a:r>
              <a:rPr lang="en-GB" altLang="en-US" sz="1600" b="0" baseline="-25000">
                <a:solidFill>
                  <a:schemeClr val="tx1"/>
                </a:solidFill>
                <a:cs typeface="Times New Roman" panose="02020603050405020304" pitchFamily="18" charset="0"/>
              </a:rPr>
              <a:t>12</a:t>
            </a:r>
          </a:p>
          <a:p>
            <a:pPr algn="l">
              <a:spcBef>
                <a:spcPct val="50000"/>
              </a:spcBef>
              <a:buClr>
                <a:schemeClr val="tx1"/>
              </a:buClr>
              <a:buSzPct val="70000"/>
              <a:buFont typeface="Monotype Sorts" pitchFamily="2" charset="2"/>
              <a:buNone/>
            </a:pPr>
            <a:r>
              <a:rPr lang="en-GB" altLang="en-US" sz="1600">
                <a:solidFill>
                  <a:srgbClr val="F10309"/>
                </a:solidFill>
                <a:cs typeface="Times New Roman" panose="02020603050405020304" pitchFamily="18" charset="0"/>
              </a:rPr>
              <a:t>B</a:t>
            </a:r>
            <a:r>
              <a:rPr lang="en-GB" altLang="en-US" sz="1600" b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altLang="en-US" sz="1600" b="0">
                <a:solidFill>
                  <a:schemeClr val="tx1"/>
                </a:solidFill>
                <a:cs typeface="Times New Roman" panose="02020603050405020304" pitchFamily="18" charset="0"/>
              </a:rPr>
              <a:t>и</a:t>
            </a:r>
            <a:r>
              <a:rPr lang="en-GB" altLang="en-US" sz="1600" b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1600">
                <a:solidFill>
                  <a:schemeClr val="tx1"/>
                </a:solidFill>
                <a:cs typeface="Times New Roman" panose="02020603050405020304" pitchFamily="18" charset="0"/>
              </a:rPr>
              <a:t>C</a:t>
            </a:r>
            <a:r>
              <a:rPr lang="en-GB" altLang="en-US" sz="1600" b="0">
                <a:solidFill>
                  <a:schemeClr val="tx1"/>
                </a:solidFill>
                <a:cs typeface="Times New Roman" panose="02020603050405020304" pitchFamily="18" charset="0"/>
              </a:rPr>
              <a:t> = </a:t>
            </a:r>
            <a:r>
              <a:rPr lang="ru-RU" altLang="en-US" sz="1600" b="0">
                <a:solidFill>
                  <a:schemeClr val="tx1"/>
                </a:solidFill>
                <a:cs typeface="Times New Roman" panose="02020603050405020304" pitchFamily="18" charset="0"/>
              </a:rPr>
              <a:t>классифицированы как</a:t>
            </a:r>
            <a:r>
              <a:rPr lang="en-GB" altLang="en-US" sz="1600" b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altLang="en-US" sz="1600" u="sng">
                <a:solidFill>
                  <a:schemeClr val="tx2"/>
                </a:solidFill>
                <a:cs typeface="Times New Roman" panose="02020603050405020304" pitchFamily="18" charset="0"/>
              </a:rPr>
              <a:t>не</a:t>
            </a:r>
            <a:r>
              <a:rPr lang="en-GB" altLang="en-US" sz="1600" u="sng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altLang="en-US" sz="1600" u="sng">
                <a:solidFill>
                  <a:schemeClr val="tx2"/>
                </a:solidFill>
                <a:cs typeface="Times New Roman" panose="02020603050405020304" pitchFamily="18" charset="0"/>
              </a:rPr>
              <a:t>дефицитные </a:t>
            </a:r>
            <a:r>
              <a:rPr lang="en-GB" altLang="en-US" sz="1600" b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altLang="en-US" sz="1600" b="0">
                <a:solidFill>
                  <a:schemeClr val="tx1"/>
                </a:solidFill>
                <a:cs typeface="Times New Roman" panose="02020603050405020304" pitchFamily="18" charset="0"/>
              </a:rPr>
              <a:t>по</a:t>
            </a:r>
            <a:r>
              <a:rPr lang="en-GB" altLang="en-US" sz="1600" b="0">
                <a:solidFill>
                  <a:schemeClr val="tx1"/>
                </a:solidFill>
                <a:cs typeface="Times New Roman" panose="02020603050405020304" pitchFamily="18" charset="0"/>
              </a:rPr>
              <a:t> B12</a:t>
            </a:r>
          </a:p>
          <a:p>
            <a:pPr algn="l">
              <a:spcBef>
                <a:spcPct val="50000"/>
              </a:spcBef>
              <a:buClr>
                <a:schemeClr val="tx1"/>
              </a:buClr>
              <a:buSzPct val="70000"/>
              <a:buFont typeface="Monotype Sorts" pitchFamily="2" charset="2"/>
              <a:buNone/>
            </a:pPr>
            <a:endParaRPr lang="en-GB" altLang="en-US" sz="1600" b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l">
              <a:spcBef>
                <a:spcPct val="20000"/>
              </a:spcBef>
              <a:buClr>
                <a:schemeClr val="tx1"/>
              </a:buClr>
              <a:buSzPct val="70000"/>
              <a:buFont typeface="Monotype Sorts" pitchFamily="2" charset="2"/>
              <a:buNone/>
            </a:pPr>
            <a:r>
              <a:rPr lang="ru-RU" altLang="en-US" sz="1600" b="0">
                <a:solidFill>
                  <a:schemeClr val="tx1"/>
                </a:solidFill>
                <a:cs typeface="Times New Roman" panose="02020603050405020304" pitchFamily="18" charset="0"/>
              </a:rPr>
              <a:t>Активный В12 и общий </a:t>
            </a:r>
            <a:r>
              <a:rPr lang="en-GB" altLang="en-US" sz="1600" b="0">
                <a:solidFill>
                  <a:schemeClr val="tx1"/>
                </a:solidFill>
                <a:cs typeface="Times New Roman" panose="02020603050405020304" pitchFamily="18" charset="0"/>
              </a:rPr>
              <a:t> B</a:t>
            </a:r>
            <a:r>
              <a:rPr lang="en-GB" altLang="en-US" sz="1600" b="0" baseline="-25000">
                <a:solidFill>
                  <a:schemeClr val="tx1"/>
                </a:solidFill>
                <a:cs typeface="Times New Roman" panose="02020603050405020304" pitchFamily="18" charset="0"/>
              </a:rPr>
              <a:t>12</a:t>
            </a:r>
            <a:r>
              <a:rPr lang="en-GB" altLang="en-US" sz="1600" b="0">
                <a:solidFill>
                  <a:schemeClr val="tx1"/>
                </a:solidFill>
                <a:cs typeface="Times New Roman" panose="02020603050405020304" pitchFamily="18" charset="0"/>
              </a:rPr>
              <a:t>  </a:t>
            </a:r>
            <a:r>
              <a:rPr lang="ru-RU" altLang="en-US" sz="1600" u="sng">
                <a:solidFill>
                  <a:schemeClr val="tx2"/>
                </a:solidFill>
                <a:cs typeface="Times New Roman" panose="02020603050405020304" pitchFamily="18" charset="0"/>
              </a:rPr>
              <a:t>хорошо согласуются при очень больших и малых значениях</a:t>
            </a:r>
            <a:r>
              <a:rPr lang="en-GB" altLang="en-US" sz="1600" b="0">
                <a:solidFill>
                  <a:schemeClr val="tx1"/>
                </a:solidFill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6632" name="Oval 5"/>
          <p:cNvSpPr>
            <a:spLocks noChangeArrowheads="1"/>
          </p:cNvSpPr>
          <p:nvPr/>
        </p:nvSpPr>
        <p:spPr bwMode="auto">
          <a:xfrm>
            <a:off x="4216401" y="4022998"/>
            <a:ext cx="261569" cy="116944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endParaRPr lang="ru-RU" altLang="en-US"/>
          </a:p>
        </p:txBody>
      </p:sp>
      <p:sp>
        <p:nvSpPr>
          <p:cNvPr id="26633" name="Rectangle 6"/>
          <p:cNvSpPr>
            <a:spLocks noGrp="1" noChangeArrowheads="1"/>
          </p:cNvSpPr>
          <p:nvPr>
            <p:ph type="title"/>
          </p:nvPr>
        </p:nvSpPr>
        <p:spPr>
          <a:xfrm>
            <a:off x="728664" y="212205"/>
            <a:ext cx="11118779" cy="675209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en-US" sz="3600" dirty="0"/>
              <a:t>Как согласуются результаты общего и активного</a:t>
            </a:r>
            <a:r>
              <a:rPr lang="en-GB" altLang="en-US" sz="3600" dirty="0"/>
              <a:t> </a:t>
            </a:r>
            <a:r>
              <a:rPr lang="ru-RU" altLang="en-US" sz="3600" dirty="0"/>
              <a:t>В</a:t>
            </a:r>
            <a:r>
              <a:rPr lang="en-GB" altLang="en-US" sz="3600" baseline="-25000" dirty="0"/>
              <a:t>12</a:t>
            </a:r>
            <a:r>
              <a:rPr lang="ru-RU" altLang="en-US" sz="3600" baseline="-25000" dirty="0"/>
              <a:t> </a:t>
            </a:r>
            <a:endParaRPr lang="en-US" altLang="en-US" sz="3600" baseline="-25000" dirty="0"/>
          </a:p>
        </p:txBody>
      </p:sp>
      <p:sp>
        <p:nvSpPr>
          <p:cNvPr id="26634" name="Rectangle 7"/>
          <p:cNvSpPr>
            <a:spLocks noChangeArrowheads="1"/>
          </p:cNvSpPr>
          <p:nvPr/>
        </p:nvSpPr>
        <p:spPr bwMode="auto">
          <a:xfrm>
            <a:off x="7286625" y="3487739"/>
            <a:ext cx="3200400" cy="1495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SzPct val="70000"/>
              <a:buFont typeface="Monotype Sorts" pitchFamily="2" charset="2"/>
              <a:buNone/>
            </a:pPr>
            <a:r>
              <a:rPr lang="ru-RU" altLang="en-US" sz="1600">
                <a:cs typeface="Times New Roman" panose="02020603050405020304" pitchFamily="18" charset="0"/>
              </a:rPr>
              <a:t>Существует серая зона между</a:t>
            </a:r>
            <a:r>
              <a:rPr lang="en-GB" altLang="en-US" sz="1600">
                <a:cs typeface="Times New Roman" panose="02020603050405020304" pitchFamily="18" charset="0"/>
              </a:rPr>
              <a:t> 151-300 pmol/L B</a:t>
            </a:r>
            <a:r>
              <a:rPr lang="en-GB" altLang="en-US" sz="1600" baseline="-25000">
                <a:cs typeface="Times New Roman" panose="02020603050405020304" pitchFamily="18" charset="0"/>
              </a:rPr>
              <a:t>12</a:t>
            </a:r>
            <a:r>
              <a:rPr lang="en-GB" altLang="en-US" sz="1600">
                <a:cs typeface="Times New Roman" panose="02020603050405020304" pitchFamily="18" charset="0"/>
              </a:rPr>
              <a:t> </a:t>
            </a:r>
            <a:r>
              <a:rPr lang="ru-RU" altLang="en-US" sz="1600">
                <a:cs typeface="Times New Roman" panose="02020603050405020304" pitchFamily="18" charset="0"/>
              </a:rPr>
              <a:t>, где результат может быть интерпретирован неверно, если полагаться только на измерение общего</a:t>
            </a:r>
            <a:r>
              <a:rPr lang="en-GB" altLang="en-US" sz="1600">
                <a:cs typeface="Times New Roman" panose="02020603050405020304" pitchFamily="18" charset="0"/>
              </a:rPr>
              <a:t> B</a:t>
            </a:r>
            <a:r>
              <a:rPr lang="en-GB" altLang="en-US" sz="1600" baseline="-25000">
                <a:cs typeface="Times New Roman" panose="02020603050405020304" pitchFamily="18" charset="0"/>
              </a:rPr>
              <a:t>12</a:t>
            </a:r>
            <a:r>
              <a:rPr lang="en-GB" altLang="en-US" sz="1600">
                <a:cs typeface="Times New Roman" panose="02020603050405020304" pitchFamily="18" charset="0"/>
              </a:rPr>
              <a:t> .</a:t>
            </a:r>
            <a:endParaRPr lang="en-US" altLang="en-US" sz="1600">
              <a:cs typeface="Times New Roman" panose="02020603050405020304" pitchFamily="18" charset="0"/>
            </a:endParaRPr>
          </a:p>
        </p:txBody>
      </p:sp>
      <p:sp>
        <p:nvSpPr>
          <p:cNvPr id="26635" name="Text Box 8"/>
          <p:cNvSpPr txBox="1">
            <a:spLocks noChangeArrowheads="1"/>
          </p:cNvSpPr>
          <p:nvPr/>
        </p:nvSpPr>
        <p:spPr bwMode="auto">
          <a:xfrm>
            <a:off x="2046288" y="5716589"/>
            <a:ext cx="7543800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50000"/>
              </a:spcAft>
            </a:pPr>
            <a:r>
              <a:rPr lang="fi-FI" altLang="en-US" sz="800" b="0">
                <a:solidFill>
                  <a:schemeClr val="tx1"/>
                </a:solidFill>
              </a:rPr>
              <a:t>Raw Data provided by Prof.  </a:t>
            </a:r>
            <a:r>
              <a:rPr lang="en-US" altLang="en-US" sz="800" b="0">
                <a:solidFill>
                  <a:schemeClr val="tx1"/>
                </a:solidFill>
              </a:rPr>
              <a:t>W Herrmann, Zentrallabor der Universitätskliniken des Saarlandes, Homburg, Germany</a:t>
            </a:r>
          </a:p>
        </p:txBody>
      </p:sp>
      <p:grpSp>
        <p:nvGrpSpPr>
          <p:cNvPr id="26636" name="Group 9"/>
          <p:cNvGrpSpPr>
            <a:grpSpLocks/>
          </p:cNvGrpSpPr>
          <p:nvPr/>
        </p:nvGrpSpPr>
        <p:grpSpPr bwMode="auto">
          <a:xfrm>
            <a:off x="1819414" y="1244079"/>
            <a:ext cx="5165725" cy="4229100"/>
            <a:chOff x="192" y="897"/>
            <a:chExt cx="3254" cy="2664"/>
          </a:xfrm>
        </p:grpSpPr>
        <p:sp>
          <p:nvSpPr>
            <p:cNvPr id="26637" name="Text Box 10"/>
            <p:cNvSpPr txBox="1">
              <a:spLocks noChangeArrowheads="1"/>
            </p:cNvSpPr>
            <p:nvPr/>
          </p:nvSpPr>
          <p:spPr bwMode="auto">
            <a:xfrm>
              <a:off x="573" y="3349"/>
              <a:ext cx="101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buClr>
                  <a:schemeClr val="tx1"/>
                </a:buClr>
                <a:buSzPct val="70000"/>
                <a:buFont typeface="Monotype Sorts" pitchFamily="2" charset="2"/>
                <a:buNone/>
              </a:pPr>
              <a:r>
                <a:rPr lang="en-GB" altLang="en-US" sz="800" b="0">
                  <a:solidFill>
                    <a:schemeClr val="tx1"/>
                  </a:solidFill>
                  <a:cs typeface="Times New Roman" panose="02020603050405020304" pitchFamily="18" charset="0"/>
                </a:rPr>
                <a:t>B12 cut-off 156 pmol/L</a:t>
              </a:r>
            </a:p>
            <a:p>
              <a:pPr algn="l">
                <a:buClr>
                  <a:schemeClr val="tx1"/>
                </a:buClr>
                <a:buSzPct val="70000"/>
                <a:buFont typeface="Monotype Sorts" pitchFamily="2" charset="2"/>
                <a:buNone/>
              </a:pPr>
              <a:r>
                <a:rPr lang="en-GB" altLang="en-US" sz="800" b="0">
                  <a:solidFill>
                    <a:schemeClr val="tx1"/>
                  </a:solidFill>
                  <a:cs typeface="Times New Roman" panose="02020603050405020304" pitchFamily="18" charset="0"/>
                </a:rPr>
                <a:t>Active-B12 cut-off 35 pmol/L</a:t>
              </a:r>
              <a:endParaRPr lang="en-US" altLang="en-US" sz="800" b="0">
                <a:solidFill>
                  <a:schemeClr val="tx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6638" name="Rectangle 11"/>
            <p:cNvSpPr>
              <a:spLocks noChangeArrowheads="1"/>
            </p:cNvSpPr>
            <p:nvPr/>
          </p:nvSpPr>
          <p:spPr bwMode="auto">
            <a:xfrm>
              <a:off x="1146" y="308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spcAft>
                  <a:spcPct val="50000"/>
                </a:spcAft>
              </a:pPr>
              <a:r>
                <a:rPr lang="en-US" altLang="en-US" sz="160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6639" name="Rectangle 12"/>
            <p:cNvSpPr>
              <a:spLocks noChangeArrowheads="1"/>
            </p:cNvSpPr>
            <p:nvPr/>
          </p:nvSpPr>
          <p:spPr bwMode="auto">
            <a:xfrm>
              <a:off x="2000" y="308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spcAft>
                  <a:spcPct val="50000"/>
                </a:spcAft>
              </a:pPr>
              <a:r>
                <a:rPr lang="en-US" altLang="en-US" sz="1600">
                  <a:solidFill>
                    <a:srgbClr val="F10309"/>
                  </a:solidFill>
                </a:rPr>
                <a:t>B</a:t>
              </a:r>
            </a:p>
          </p:txBody>
        </p:sp>
        <p:sp>
          <p:nvSpPr>
            <p:cNvPr id="26640" name="Rectangle 13"/>
            <p:cNvSpPr>
              <a:spLocks noChangeArrowheads="1"/>
            </p:cNvSpPr>
            <p:nvPr/>
          </p:nvSpPr>
          <p:spPr bwMode="auto">
            <a:xfrm>
              <a:off x="2852" y="308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spcAft>
                  <a:spcPct val="50000"/>
                </a:spcAft>
              </a:pPr>
              <a:r>
                <a:rPr lang="en-US" altLang="en-US" sz="16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6641" name="Rectangle 14"/>
            <p:cNvSpPr>
              <a:spLocks noChangeArrowheads="1"/>
            </p:cNvSpPr>
            <p:nvPr/>
          </p:nvSpPr>
          <p:spPr bwMode="auto">
            <a:xfrm>
              <a:off x="1536" y="3349"/>
              <a:ext cx="96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spcAft>
                  <a:spcPct val="5000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B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12</a:t>
              </a:r>
              <a:r>
                <a:rPr lang="en-US" altLang="en-US" sz="1800">
                  <a:solidFill>
                    <a:srgbClr val="000000"/>
                  </a:solidFill>
                </a:rPr>
                <a:t> ranges</a:t>
              </a:r>
              <a:endParaRPr lang="en-US" altLang="en-US" sz="1800" b="0">
                <a:solidFill>
                  <a:schemeClr val="tx1"/>
                </a:solidFill>
              </a:endParaRPr>
            </a:p>
          </p:txBody>
        </p:sp>
        <p:sp>
          <p:nvSpPr>
            <p:cNvPr id="26642" name="Rectangle 15"/>
            <p:cNvSpPr>
              <a:spLocks noChangeArrowheads="1"/>
            </p:cNvSpPr>
            <p:nvPr/>
          </p:nvSpPr>
          <p:spPr bwMode="auto">
            <a:xfrm rot="-5400000">
              <a:off x="-397" y="1904"/>
              <a:ext cx="135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spcAft>
                  <a:spcPct val="5000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[Active-B12] pmol/L</a:t>
              </a:r>
              <a:endParaRPr lang="en-US" altLang="en-US" sz="1800" b="0">
                <a:solidFill>
                  <a:schemeClr val="tx1"/>
                </a:solidFill>
              </a:endParaRPr>
            </a:p>
          </p:txBody>
        </p:sp>
        <p:grpSp>
          <p:nvGrpSpPr>
            <p:cNvPr id="26643" name="Group 16"/>
            <p:cNvGrpSpPr>
              <a:grpSpLocks/>
            </p:cNvGrpSpPr>
            <p:nvPr/>
          </p:nvGrpSpPr>
          <p:grpSpPr bwMode="auto">
            <a:xfrm>
              <a:off x="740" y="1240"/>
              <a:ext cx="1008" cy="645"/>
              <a:chOff x="740" y="1240"/>
              <a:chExt cx="1008" cy="645"/>
            </a:xfrm>
          </p:grpSpPr>
          <p:sp>
            <p:nvSpPr>
              <p:cNvPr id="27132" name="Rectangle 17"/>
              <p:cNvSpPr>
                <a:spLocks noChangeArrowheads="1"/>
              </p:cNvSpPr>
              <p:nvPr/>
            </p:nvSpPr>
            <p:spPr bwMode="auto">
              <a:xfrm>
                <a:off x="740" y="1469"/>
                <a:ext cx="24" cy="2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ru-RU" altLang="en-US"/>
              </a:p>
            </p:txBody>
          </p:sp>
          <p:sp>
            <p:nvSpPr>
              <p:cNvPr id="27133" name="Freeform 18"/>
              <p:cNvSpPr>
                <a:spLocks/>
              </p:cNvSpPr>
              <p:nvPr/>
            </p:nvSpPr>
            <p:spPr bwMode="auto">
              <a:xfrm>
                <a:off x="740" y="1629"/>
                <a:ext cx="23" cy="28"/>
              </a:xfrm>
              <a:custGeom>
                <a:avLst/>
                <a:gdLst>
                  <a:gd name="T0" fmla="*/ 12 w 45"/>
                  <a:gd name="T1" fmla="*/ 0 h 28"/>
                  <a:gd name="T2" fmla="*/ 23 w 45"/>
                  <a:gd name="T3" fmla="*/ 28 h 28"/>
                  <a:gd name="T4" fmla="*/ 0 w 45"/>
                  <a:gd name="T5" fmla="*/ 28 h 28"/>
                  <a:gd name="T6" fmla="*/ 12 w 45"/>
                  <a:gd name="T7" fmla="*/ 0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28">
                    <a:moveTo>
                      <a:pt x="23" y="0"/>
                    </a:moveTo>
                    <a:lnTo>
                      <a:pt x="45" y="28"/>
                    </a:lnTo>
                    <a:lnTo>
                      <a:pt x="0" y="28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34" name="Freeform 19"/>
              <p:cNvSpPr>
                <a:spLocks/>
              </p:cNvSpPr>
              <p:nvPr/>
            </p:nvSpPr>
            <p:spPr bwMode="auto">
              <a:xfrm>
                <a:off x="740" y="1789"/>
                <a:ext cx="23" cy="28"/>
              </a:xfrm>
              <a:custGeom>
                <a:avLst/>
                <a:gdLst>
                  <a:gd name="T0" fmla="*/ 0 w 45"/>
                  <a:gd name="T1" fmla="*/ 0 h 28"/>
                  <a:gd name="T2" fmla="*/ 23 w 45"/>
                  <a:gd name="T3" fmla="*/ 0 h 28"/>
                  <a:gd name="T4" fmla="*/ 12 w 45"/>
                  <a:gd name="T5" fmla="*/ 28 h 28"/>
                  <a:gd name="T6" fmla="*/ 0 w 45"/>
                  <a:gd name="T7" fmla="*/ 0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28">
                    <a:moveTo>
                      <a:pt x="0" y="0"/>
                    </a:moveTo>
                    <a:lnTo>
                      <a:pt x="45" y="0"/>
                    </a:lnTo>
                    <a:lnTo>
                      <a:pt x="23" y="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35" name="Rectangle 20"/>
              <p:cNvSpPr>
                <a:spLocks noChangeArrowheads="1"/>
              </p:cNvSpPr>
              <p:nvPr/>
            </p:nvSpPr>
            <p:spPr bwMode="auto">
              <a:xfrm>
                <a:off x="837" y="1240"/>
                <a:ext cx="911" cy="6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Aft>
                    <a:spcPct val="50000"/>
                  </a:spcAft>
                </a:pPr>
                <a:r>
                  <a:rPr lang="en-US" altLang="en-US" sz="1200" dirty="0">
                    <a:solidFill>
                      <a:srgbClr val="000000"/>
                    </a:solidFill>
                  </a:rPr>
                  <a:t>    </a:t>
                </a:r>
                <a:r>
                  <a:rPr lang="en-US" altLang="en-US" sz="1200" u="sng" dirty="0">
                    <a:solidFill>
                      <a:srgbClr val="000000"/>
                    </a:solidFill>
                  </a:rPr>
                  <a:t>B</a:t>
                </a:r>
                <a:r>
                  <a:rPr lang="en-US" altLang="en-US" sz="1200" u="sng" baseline="-25000" dirty="0">
                    <a:solidFill>
                      <a:srgbClr val="000000"/>
                    </a:solidFill>
                  </a:rPr>
                  <a:t>12</a:t>
                </a:r>
                <a:r>
                  <a:rPr lang="en-US" altLang="en-US" sz="1200" u="sng" dirty="0">
                    <a:solidFill>
                      <a:srgbClr val="000000"/>
                    </a:solidFill>
                  </a:rPr>
                  <a:t> Ranges</a:t>
                </a:r>
              </a:p>
              <a:p>
                <a:pPr algn="l" eaLnBrk="1" hangingPunct="1">
                  <a:spcAft>
                    <a:spcPct val="50000"/>
                  </a:spcAft>
                </a:pPr>
                <a:r>
                  <a:rPr lang="en-US" altLang="en-US" sz="1200" dirty="0">
                    <a:solidFill>
                      <a:srgbClr val="000000"/>
                    </a:solidFill>
                  </a:rPr>
                  <a:t>A</a:t>
                </a:r>
                <a:r>
                  <a:rPr lang="en-US" altLang="en-US" sz="1200" b="0" dirty="0">
                    <a:solidFill>
                      <a:srgbClr val="000000"/>
                    </a:solidFill>
                  </a:rPr>
                  <a:t>: 0 – 150 </a:t>
                </a:r>
                <a:r>
                  <a:rPr lang="en-US" altLang="en-US" sz="1200" b="0" dirty="0" err="1">
                    <a:solidFill>
                      <a:srgbClr val="000000"/>
                    </a:solidFill>
                  </a:rPr>
                  <a:t>pmol</a:t>
                </a:r>
                <a:r>
                  <a:rPr lang="en-US" altLang="en-US" sz="1200" b="0" dirty="0">
                    <a:solidFill>
                      <a:srgbClr val="000000"/>
                    </a:solidFill>
                  </a:rPr>
                  <a:t>/l</a:t>
                </a:r>
              </a:p>
              <a:p>
                <a:pPr algn="l" eaLnBrk="1" hangingPunct="1">
                  <a:spcAft>
                    <a:spcPct val="50000"/>
                  </a:spcAft>
                </a:pPr>
                <a:r>
                  <a:rPr lang="en-US" altLang="en-US" sz="1200" dirty="0">
                    <a:solidFill>
                      <a:srgbClr val="F10309"/>
                    </a:solidFill>
                  </a:rPr>
                  <a:t>B</a:t>
                </a:r>
                <a:r>
                  <a:rPr lang="en-US" altLang="en-US" sz="1200" b="0" dirty="0">
                    <a:solidFill>
                      <a:srgbClr val="F10309"/>
                    </a:solidFill>
                  </a:rPr>
                  <a:t>: 150 – 300 </a:t>
                </a:r>
                <a:r>
                  <a:rPr lang="en-US" altLang="en-US" sz="1200" b="0" dirty="0" err="1">
                    <a:solidFill>
                      <a:srgbClr val="F10309"/>
                    </a:solidFill>
                  </a:rPr>
                  <a:t>pmol</a:t>
                </a:r>
                <a:r>
                  <a:rPr lang="en-US" altLang="en-US" sz="1200" b="0" dirty="0">
                    <a:solidFill>
                      <a:srgbClr val="F10309"/>
                    </a:solidFill>
                  </a:rPr>
                  <a:t>/l</a:t>
                </a:r>
              </a:p>
              <a:p>
                <a:pPr algn="l" eaLnBrk="1" hangingPunct="1">
                  <a:spcAft>
                    <a:spcPct val="50000"/>
                  </a:spcAft>
                </a:pPr>
                <a:r>
                  <a:rPr lang="en-US" altLang="en-US" sz="1200" dirty="0">
                    <a:solidFill>
                      <a:srgbClr val="000000"/>
                    </a:solidFill>
                  </a:rPr>
                  <a:t>C</a:t>
                </a:r>
                <a:r>
                  <a:rPr lang="en-US" altLang="en-US" sz="1200" b="0" dirty="0">
                    <a:solidFill>
                      <a:srgbClr val="000000"/>
                    </a:solidFill>
                  </a:rPr>
                  <a:t>: </a:t>
                </a:r>
                <a:r>
                  <a:rPr lang="en-US" altLang="en-US" sz="1200" b="0" u="sng" dirty="0">
                    <a:solidFill>
                      <a:srgbClr val="000000"/>
                    </a:solidFill>
                  </a:rPr>
                  <a:t>&gt;</a:t>
                </a:r>
                <a:r>
                  <a:rPr lang="en-US" altLang="en-US" sz="1200" b="0" dirty="0">
                    <a:solidFill>
                      <a:srgbClr val="000000"/>
                    </a:solidFill>
                  </a:rPr>
                  <a:t> 301 </a:t>
                </a:r>
                <a:r>
                  <a:rPr lang="en-US" altLang="en-US" sz="1200" b="0" dirty="0" err="1">
                    <a:solidFill>
                      <a:srgbClr val="000000"/>
                    </a:solidFill>
                  </a:rPr>
                  <a:t>pmol</a:t>
                </a:r>
                <a:r>
                  <a:rPr lang="en-US" altLang="en-US" sz="1200" b="0" dirty="0">
                    <a:solidFill>
                      <a:srgbClr val="000000"/>
                    </a:solidFill>
                  </a:rPr>
                  <a:t>/l</a:t>
                </a:r>
                <a:endParaRPr lang="en-US" altLang="en-US" sz="1200" b="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644" name="Freeform 22"/>
            <p:cNvSpPr>
              <a:spLocks/>
            </p:cNvSpPr>
            <p:nvPr/>
          </p:nvSpPr>
          <p:spPr bwMode="auto">
            <a:xfrm>
              <a:off x="641" y="1153"/>
              <a:ext cx="2805" cy="1868"/>
            </a:xfrm>
            <a:custGeom>
              <a:avLst/>
              <a:gdLst>
                <a:gd name="T0" fmla="*/ 0 w 3000"/>
                <a:gd name="T1" fmla="*/ 0 h 2000"/>
                <a:gd name="T2" fmla="*/ 2805 w 3000"/>
                <a:gd name="T3" fmla="*/ 0 h 2000"/>
                <a:gd name="T4" fmla="*/ 2805 w 3000"/>
                <a:gd name="T5" fmla="*/ 1868 h 20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00" h="2000">
                  <a:moveTo>
                    <a:pt x="0" y="0"/>
                  </a:moveTo>
                  <a:lnTo>
                    <a:pt x="3000" y="0"/>
                  </a:lnTo>
                  <a:lnTo>
                    <a:pt x="3000" y="200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Freeform 23"/>
            <p:cNvSpPr>
              <a:spLocks/>
            </p:cNvSpPr>
            <p:nvPr/>
          </p:nvSpPr>
          <p:spPr bwMode="auto">
            <a:xfrm>
              <a:off x="2874" y="2917"/>
              <a:ext cx="22" cy="22"/>
            </a:xfrm>
            <a:custGeom>
              <a:avLst/>
              <a:gdLst>
                <a:gd name="T0" fmla="*/ 0 w 45"/>
                <a:gd name="T1" fmla="*/ 0 h 44"/>
                <a:gd name="T2" fmla="*/ 22 w 45"/>
                <a:gd name="T3" fmla="*/ 0 h 44"/>
                <a:gd name="T4" fmla="*/ 11 w 45"/>
                <a:gd name="T5" fmla="*/ 22 h 44"/>
                <a:gd name="T6" fmla="*/ 0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0" y="0"/>
                  </a:moveTo>
                  <a:lnTo>
                    <a:pt x="45" y="0"/>
                  </a:lnTo>
                  <a:lnTo>
                    <a:pt x="23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Freeform 24"/>
            <p:cNvSpPr>
              <a:spLocks/>
            </p:cNvSpPr>
            <p:nvPr/>
          </p:nvSpPr>
          <p:spPr bwMode="auto">
            <a:xfrm>
              <a:off x="2874" y="2870"/>
              <a:ext cx="22" cy="23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Freeform 25"/>
            <p:cNvSpPr>
              <a:spLocks/>
            </p:cNvSpPr>
            <p:nvPr/>
          </p:nvSpPr>
          <p:spPr bwMode="auto">
            <a:xfrm>
              <a:off x="2840" y="2870"/>
              <a:ext cx="22" cy="23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Freeform 26"/>
            <p:cNvSpPr>
              <a:spLocks/>
            </p:cNvSpPr>
            <p:nvPr/>
          </p:nvSpPr>
          <p:spPr bwMode="auto">
            <a:xfrm>
              <a:off x="2907" y="2861"/>
              <a:ext cx="23" cy="22"/>
            </a:xfrm>
            <a:custGeom>
              <a:avLst/>
              <a:gdLst>
                <a:gd name="T0" fmla="*/ 0 w 45"/>
                <a:gd name="T1" fmla="*/ 0 h 44"/>
                <a:gd name="T2" fmla="*/ 23 w 45"/>
                <a:gd name="T3" fmla="*/ 0 h 44"/>
                <a:gd name="T4" fmla="*/ 11 w 45"/>
                <a:gd name="T5" fmla="*/ 22 h 44"/>
                <a:gd name="T6" fmla="*/ 0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0" y="0"/>
                  </a:moveTo>
                  <a:lnTo>
                    <a:pt x="45" y="0"/>
                  </a:lnTo>
                  <a:lnTo>
                    <a:pt x="22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9" name="Freeform 27"/>
            <p:cNvSpPr>
              <a:spLocks/>
            </p:cNvSpPr>
            <p:nvPr/>
          </p:nvSpPr>
          <p:spPr bwMode="auto">
            <a:xfrm>
              <a:off x="2806" y="2856"/>
              <a:ext cx="23" cy="23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0" name="Freeform 28"/>
            <p:cNvSpPr>
              <a:spLocks/>
            </p:cNvSpPr>
            <p:nvPr/>
          </p:nvSpPr>
          <p:spPr bwMode="auto">
            <a:xfrm>
              <a:off x="2941" y="2856"/>
              <a:ext cx="22" cy="23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1" name="Freeform 29"/>
            <p:cNvSpPr>
              <a:spLocks/>
            </p:cNvSpPr>
            <p:nvPr/>
          </p:nvSpPr>
          <p:spPr bwMode="auto">
            <a:xfrm>
              <a:off x="2773" y="2842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Freeform 30"/>
            <p:cNvSpPr>
              <a:spLocks/>
            </p:cNvSpPr>
            <p:nvPr/>
          </p:nvSpPr>
          <p:spPr bwMode="auto">
            <a:xfrm>
              <a:off x="2975" y="2842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3" name="Freeform 31"/>
            <p:cNvSpPr>
              <a:spLocks/>
            </p:cNvSpPr>
            <p:nvPr/>
          </p:nvSpPr>
          <p:spPr bwMode="auto">
            <a:xfrm>
              <a:off x="2739" y="2837"/>
              <a:ext cx="22" cy="23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Freeform 32"/>
            <p:cNvSpPr>
              <a:spLocks/>
            </p:cNvSpPr>
            <p:nvPr/>
          </p:nvSpPr>
          <p:spPr bwMode="auto">
            <a:xfrm>
              <a:off x="3008" y="2837"/>
              <a:ext cx="23" cy="23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Freeform 33"/>
            <p:cNvSpPr>
              <a:spLocks/>
            </p:cNvSpPr>
            <p:nvPr/>
          </p:nvSpPr>
          <p:spPr bwMode="auto">
            <a:xfrm>
              <a:off x="2874" y="2833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Freeform 34"/>
            <p:cNvSpPr>
              <a:spLocks/>
            </p:cNvSpPr>
            <p:nvPr/>
          </p:nvSpPr>
          <p:spPr bwMode="auto">
            <a:xfrm>
              <a:off x="2907" y="2833"/>
              <a:ext cx="23" cy="22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Freeform 35"/>
            <p:cNvSpPr>
              <a:spLocks/>
            </p:cNvSpPr>
            <p:nvPr/>
          </p:nvSpPr>
          <p:spPr bwMode="auto">
            <a:xfrm>
              <a:off x="2840" y="2828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8" name="Freeform 36"/>
            <p:cNvSpPr>
              <a:spLocks/>
            </p:cNvSpPr>
            <p:nvPr/>
          </p:nvSpPr>
          <p:spPr bwMode="auto">
            <a:xfrm>
              <a:off x="2941" y="2828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9" name="Freeform 37"/>
            <p:cNvSpPr>
              <a:spLocks/>
            </p:cNvSpPr>
            <p:nvPr/>
          </p:nvSpPr>
          <p:spPr bwMode="auto">
            <a:xfrm>
              <a:off x="2806" y="2828"/>
              <a:ext cx="23" cy="22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0" name="Freeform 38"/>
            <p:cNvSpPr>
              <a:spLocks/>
            </p:cNvSpPr>
            <p:nvPr/>
          </p:nvSpPr>
          <p:spPr bwMode="auto">
            <a:xfrm>
              <a:off x="2975" y="2823"/>
              <a:ext cx="22" cy="23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1" name="Freeform 39"/>
            <p:cNvSpPr>
              <a:spLocks/>
            </p:cNvSpPr>
            <p:nvPr/>
          </p:nvSpPr>
          <p:spPr bwMode="auto">
            <a:xfrm>
              <a:off x="2773" y="2819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2" name="Freeform 40"/>
            <p:cNvSpPr>
              <a:spLocks/>
            </p:cNvSpPr>
            <p:nvPr/>
          </p:nvSpPr>
          <p:spPr bwMode="auto">
            <a:xfrm>
              <a:off x="3008" y="2805"/>
              <a:ext cx="23" cy="22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3" name="Freeform 41"/>
            <p:cNvSpPr>
              <a:spLocks/>
            </p:cNvSpPr>
            <p:nvPr/>
          </p:nvSpPr>
          <p:spPr bwMode="auto">
            <a:xfrm>
              <a:off x="2739" y="2800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4" name="Freeform 42"/>
            <p:cNvSpPr>
              <a:spLocks/>
            </p:cNvSpPr>
            <p:nvPr/>
          </p:nvSpPr>
          <p:spPr bwMode="auto">
            <a:xfrm>
              <a:off x="2874" y="2795"/>
              <a:ext cx="22" cy="23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5" name="Freeform 43"/>
            <p:cNvSpPr>
              <a:spLocks/>
            </p:cNvSpPr>
            <p:nvPr/>
          </p:nvSpPr>
          <p:spPr bwMode="auto">
            <a:xfrm>
              <a:off x="2840" y="2791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6" name="Freeform 44"/>
            <p:cNvSpPr>
              <a:spLocks/>
            </p:cNvSpPr>
            <p:nvPr/>
          </p:nvSpPr>
          <p:spPr bwMode="auto">
            <a:xfrm>
              <a:off x="2907" y="2786"/>
              <a:ext cx="23" cy="22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7" name="Freeform 45"/>
            <p:cNvSpPr>
              <a:spLocks/>
            </p:cNvSpPr>
            <p:nvPr/>
          </p:nvSpPr>
          <p:spPr bwMode="auto">
            <a:xfrm>
              <a:off x="2806" y="2781"/>
              <a:ext cx="23" cy="23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8" name="Freeform 46"/>
            <p:cNvSpPr>
              <a:spLocks/>
            </p:cNvSpPr>
            <p:nvPr/>
          </p:nvSpPr>
          <p:spPr bwMode="auto">
            <a:xfrm>
              <a:off x="2941" y="2781"/>
              <a:ext cx="22" cy="23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9" name="Freeform 47"/>
            <p:cNvSpPr>
              <a:spLocks/>
            </p:cNvSpPr>
            <p:nvPr/>
          </p:nvSpPr>
          <p:spPr bwMode="auto">
            <a:xfrm>
              <a:off x="2773" y="2772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0" name="Freeform 48"/>
            <p:cNvSpPr>
              <a:spLocks/>
            </p:cNvSpPr>
            <p:nvPr/>
          </p:nvSpPr>
          <p:spPr bwMode="auto">
            <a:xfrm>
              <a:off x="2975" y="2772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1" name="Freeform 49"/>
            <p:cNvSpPr>
              <a:spLocks/>
            </p:cNvSpPr>
            <p:nvPr/>
          </p:nvSpPr>
          <p:spPr bwMode="auto">
            <a:xfrm>
              <a:off x="2739" y="2767"/>
              <a:ext cx="22" cy="23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2" name="Freeform 50"/>
            <p:cNvSpPr>
              <a:spLocks/>
            </p:cNvSpPr>
            <p:nvPr/>
          </p:nvSpPr>
          <p:spPr bwMode="auto">
            <a:xfrm>
              <a:off x="3008" y="2767"/>
              <a:ext cx="23" cy="23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3" name="Freeform 51"/>
            <p:cNvSpPr>
              <a:spLocks/>
            </p:cNvSpPr>
            <p:nvPr/>
          </p:nvSpPr>
          <p:spPr bwMode="auto">
            <a:xfrm>
              <a:off x="2874" y="2749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4" name="Freeform 52"/>
            <p:cNvSpPr>
              <a:spLocks/>
            </p:cNvSpPr>
            <p:nvPr/>
          </p:nvSpPr>
          <p:spPr bwMode="auto">
            <a:xfrm>
              <a:off x="2907" y="2744"/>
              <a:ext cx="23" cy="22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5" name="Freeform 53"/>
            <p:cNvSpPr>
              <a:spLocks/>
            </p:cNvSpPr>
            <p:nvPr/>
          </p:nvSpPr>
          <p:spPr bwMode="auto">
            <a:xfrm>
              <a:off x="2840" y="2739"/>
              <a:ext cx="22" cy="23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6" name="Freeform 54"/>
            <p:cNvSpPr>
              <a:spLocks/>
            </p:cNvSpPr>
            <p:nvPr/>
          </p:nvSpPr>
          <p:spPr bwMode="auto">
            <a:xfrm>
              <a:off x="2941" y="2739"/>
              <a:ext cx="22" cy="23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7" name="Freeform 55"/>
            <p:cNvSpPr>
              <a:spLocks/>
            </p:cNvSpPr>
            <p:nvPr/>
          </p:nvSpPr>
          <p:spPr bwMode="auto">
            <a:xfrm>
              <a:off x="2806" y="2739"/>
              <a:ext cx="23" cy="23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8" name="Freeform 56"/>
            <p:cNvSpPr>
              <a:spLocks/>
            </p:cNvSpPr>
            <p:nvPr/>
          </p:nvSpPr>
          <p:spPr bwMode="auto">
            <a:xfrm>
              <a:off x="2975" y="2735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9" name="Freeform 57"/>
            <p:cNvSpPr>
              <a:spLocks/>
            </p:cNvSpPr>
            <p:nvPr/>
          </p:nvSpPr>
          <p:spPr bwMode="auto">
            <a:xfrm>
              <a:off x="2773" y="2730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0" name="Freeform 58"/>
            <p:cNvSpPr>
              <a:spLocks/>
            </p:cNvSpPr>
            <p:nvPr/>
          </p:nvSpPr>
          <p:spPr bwMode="auto">
            <a:xfrm>
              <a:off x="3008" y="2730"/>
              <a:ext cx="23" cy="22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1" name="Freeform 59"/>
            <p:cNvSpPr>
              <a:spLocks/>
            </p:cNvSpPr>
            <p:nvPr/>
          </p:nvSpPr>
          <p:spPr bwMode="auto">
            <a:xfrm>
              <a:off x="2739" y="2725"/>
              <a:ext cx="22" cy="23"/>
            </a:xfrm>
            <a:custGeom>
              <a:avLst/>
              <a:gdLst>
                <a:gd name="T0" fmla="*/ 0 w 45"/>
                <a:gd name="T1" fmla="*/ 0 h 44"/>
                <a:gd name="T2" fmla="*/ 22 w 45"/>
                <a:gd name="T3" fmla="*/ 0 h 44"/>
                <a:gd name="T4" fmla="*/ 11 w 45"/>
                <a:gd name="T5" fmla="*/ 23 h 44"/>
                <a:gd name="T6" fmla="*/ 0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0" y="0"/>
                  </a:moveTo>
                  <a:lnTo>
                    <a:pt x="45" y="0"/>
                  </a:lnTo>
                  <a:lnTo>
                    <a:pt x="22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2" name="Freeform 60"/>
            <p:cNvSpPr>
              <a:spLocks/>
            </p:cNvSpPr>
            <p:nvPr/>
          </p:nvSpPr>
          <p:spPr bwMode="auto">
            <a:xfrm>
              <a:off x="3042" y="2725"/>
              <a:ext cx="22" cy="23"/>
            </a:xfrm>
            <a:custGeom>
              <a:avLst/>
              <a:gdLst>
                <a:gd name="T0" fmla="*/ 0 w 45"/>
                <a:gd name="T1" fmla="*/ 0 h 44"/>
                <a:gd name="T2" fmla="*/ 22 w 45"/>
                <a:gd name="T3" fmla="*/ 0 h 44"/>
                <a:gd name="T4" fmla="*/ 11 w 45"/>
                <a:gd name="T5" fmla="*/ 23 h 44"/>
                <a:gd name="T6" fmla="*/ 0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0" y="0"/>
                  </a:moveTo>
                  <a:lnTo>
                    <a:pt x="45" y="0"/>
                  </a:lnTo>
                  <a:lnTo>
                    <a:pt x="22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3" name="Freeform 61"/>
            <p:cNvSpPr>
              <a:spLocks/>
            </p:cNvSpPr>
            <p:nvPr/>
          </p:nvSpPr>
          <p:spPr bwMode="auto">
            <a:xfrm>
              <a:off x="2874" y="2697"/>
              <a:ext cx="22" cy="23"/>
            </a:xfrm>
            <a:custGeom>
              <a:avLst/>
              <a:gdLst>
                <a:gd name="T0" fmla="*/ 0 w 45"/>
                <a:gd name="T1" fmla="*/ 0 h 44"/>
                <a:gd name="T2" fmla="*/ 22 w 45"/>
                <a:gd name="T3" fmla="*/ 0 h 44"/>
                <a:gd name="T4" fmla="*/ 11 w 45"/>
                <a:gd name="T5" fmla="*/ 23 h 44"/>
                <a:gd name="T6" fmla="*/ 0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0" y="0"/>
                  </a:moveTo>
                  <a:lnTo>
                    <a:pt x="45" y="0"/>
                  </a:lnTo>
                  <a:lnTo>
                    <a:pt x="23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4" name="Freeform 62"/>
            <p:cNvSpPr>
              <a:spLocks/>
            </p:cNvSpPr>
            <p:nvPr/>
          </p:nvSpPr>
          <p:spPr bwMode="auto">
            <a:xfrm>
              <a:off x="2840" y="2697"/>
              <a:ext cx="22" cy="23"/>
            </a:xfrm>
            <a:custGeom>
              <a:avLst/>
              <a:gdLst>
                <a:gd name="T0" fmla="*/ 0 w 45"/>
                <a:gd name="T1" fmla="*/ 0 h 44"/>
                <a:gd name="T2" fmla="*/ 22 w 45"/>
                <a:gd name="T3" fmla="*/ 0 h 44"/>
                <a:gd name="T4" fmla="*/ 11 w 45"/>
                <a:gd name="T5" fmla="*/ 23 h 44"/>
                <a:gd name="T6" fmla="*/ 0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0" y="0"/>
                  </a:moveTo>
                  <a:lnTo>
                    <a:pt x="45" y="0"/>
                  </a:lnTo>
                  <a:lnTo>
                    <a:pt x="22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5" name="Freeform 63"/>
            <p:cNvSpPr>
              <a:spLocks/>
            </p:cNvSpPr>
            <p:nvPr/>
          </p:nvSpPr>
          <p:spPr bwMode="auto">
            <a:xfrm>
              <a:off x="2907" y="2693"/>
              <a:ext cx="23" cy="22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6" name="Freeform 64"/>
            <p:cNvSpPr>
              <a:spLocks/>
            </p:cNvSpPr>
            <p:nvPr/>
          </p:nvSpPr>
          <p:spPr bwMode="auto">
            <a:xfrm>
              <a:off x="2806" y="2688"/>
              <a:ext cx="23" cy="22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7" name="Freeform 65"/>
            <p:cNvSpPr>
              <a:spLocks/>
            </p:cNvSpPr>
            <p:nvPr/>
          </p:nvSpPr>
          <p:spPr bwMode="auto">
            <a:xfrm>
              <a:off x="2941" y="2674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8" name="Freeform 66"/>
            <p:cNvSpPr>
              <a:spLocks/>
            </p:cNvSpPr>
            <p:nvPr/>
          </p:nvSpPr>
          <p:spPr bwMode="auto">
            <a:xfrm>
              <a:off x="2773" y="2674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9" name="Freeform 67"/>
            <p:cNvSpPr>
              <a:spLocks/>
            </p:cNvSpPr>
            <p:nvPr/>
          </p:nvSpPr>
          <p:spPr bwMode="auto">
            <a:xfrm>
              <a:off x="2975" y="2665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0" name="Freeform 68"/>
            <p:cNvSpPr>
              <a:spLocks/>
            </p:cNvSpPr>
            <p:nvPr/>
          </p:nvSpPr>
          <p:spPr bwMode="auto">
            <a:xfrm>
              <a:off x="2874" y="2660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1" name="Freeform 69"/>
            <p:cNvSpPr>
              <a:spLocks/>
            </p:cNvSpPr>
            <p:nvPr/>
          </p:nvSpPr>
          <p:spPr bwMode="auto">
            <a:xfrm>
              <a:off x="2907" y="2655"/>
              <a:ext cx="23" cy="23"/>
            </a:xfrm>
            <a:custGeom>
              <a:avLst/>
              <a:gdLst>
                <a:gd name="T0" fmla="*/ 0 w 45"/>
                <a:gd name="T1" fmla="*/ 0 h 44"/>
                <a:gd name="T2" fmla="*/ 23 w 45"/>
                <a:gd name="T3" fmla="*/ 0 h 44"/>
                <a:gd name="T4" fmla="*/ 11 w 45"/>
                <a:gd name="T5" fmla="*/ 23 h 44"/>
                <a:gd name="T6" fmla="*/ 0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0" y="0"/>
                  </a:moveTo>
                  <a:lnTo>
                    <a:pt x="45" y="0"/>
                  </a:lnTo>
                  <a:lnTo>
                    <a:pt x="22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2" name="Freeform 70"/>
            <p:cNvSpPr>
              <a:spLocks/>
            </p:cNvSpPr>
            <p:nvPr/>
          </p:nvSpPr>
          <p:spPr bwMode="auto">
            <a:xfrm>
              <a:off x="2840" y="2651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3" name="Freeform 71"/>
            <p:cNvSpPr>
              <a:spLocks/>
            </p:cNvSpPr>
            <p:nvPr/>
          </p:nvSpPr>
          <p:spPr bwMode="auto">
            <a:xfrm>
              <a:off x="2941" y="2651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4" name="Freeform 72"/>
            <p:cNvSpPr>
              <a:spLocks/>
            </p:cNvSpPr>
            <p:nvPr/>
          </p:nvSpPr>
          <p:spPr bwMode="auto">
            <a:xfrm>
              <a:off x="2806" y="2651"/>
              <a:ext cx="23" cy="22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5" name="Freeform 73"/>
            <p:cNvSpPr>
              <a:spLocks/>
            </p:cNvSpPr>
            <p:nvPr/>
          </p:nvSpPr>
          <p:spPr bwMode="auto">
            <a:xfrm>
              <a:off x="2975" y="2646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6" name="Freeform 74"/>
            <p:cNvSpPr>
              <a:spLocks/>
            </p:cNvSpPr>
            <p:nvPr/>
          </p:nvSpPr>
          <p:spPr bwMode="auto">
            <a:xfrm>
              <a:off x="2773" y="2646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7" name="Freeform 75"/>
            <p:cNvSpPr>
              <a:spLocks/>
            </p:cNvSpPr>
            <p:nvPr/>
          </p:nvSpPr>
          <p:spPr bwMode="auto">
            <a:xfrm>
              <a:off x="3008" y="2641"/>
              <a:ext cx="23" cy="23"/>
            </a:xfrm>
            <a:custGeom>
              <a:avLst/>
              <a:gdLst>
                <a:gd name="T0" fmla="*/ 0 w 45"/>
                <a:gd name="T1" fmla="*/ 0 h 44"/>
                <a:gd name="T2" fmla="*/ 23 w 45"/>
                <a:gd name="T3" fmla="*/ 0 h 44"/>
                <a:gd name="T4" fmla="*/ 11 w 45"/>
                <a:gd name="T5" fmla="*/ 23 h 44"/>
                <a:gd name="T6" fmla="*/ 0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0" y="0"/>
                  </a:moveTo>
                  <a:lnTo>
                    <a:pt x="45" y="0"/>
                  </a:lnTo>
                  <a:lnTo>
                    <a:pt x="22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8" name="Freeform 76"/>
            <p:cNvSpPr>
              <a:spLocks/>
            </p:cNvSpPr>
            <p:nvPr/>
          </p:nvSpPr>
          <p:spPr bwMode="auto">
            <a:xfrm>
              <a:off x="2739" y="2641"/>
              <a:ext cx="22" cy="23"/>
            </a:xfrm>
            <a:custGeom>
              <a:avLst/>
              <a:gdLst>
                <a:gd name="T0" fmla="*/ 0 w 45"/>
                <a:gd name="T1" fmla="*/ 0 h 44"/>
                <a:gd name="T2" fmla="*/ 22 w 45"/>
                <a:gd name="T3" fmla="*/ 0 h 44"/>
                <a:gd name="T4" fmla="*/ 11 w 45"/>
                <a:gd name="T5" fmla="*/ 23 h 44"/>
                <a:gd name="T6" fmla="*/ 0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0" y="0"/>
                  </a:moveTo>
                  <a:lnTo>
                    <a:pt x="45" y="0"/>
                  </a:lnTo>
                  <a:lnTo>
                    <a:pt x="22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9" name="Freeform 77"/>
            <p:cNvSpPr>
              <a:spLocks/>
            </p:cNvSpPr>
            <p:nvPr/>
          </p:nvSpPr>
          <p:spPr bwMode="auto">
            <a:xfrm>
              <a:off x="3042" y="2632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0" name="Freeform 78"/>
            <p:cNvSpPr>
              <a:spLocks/>
            </p:cNvSpPr>
            <p:nvPr/>
          </p:nvSpPr>
          <p:spPr bwMode="auto">
            <a:xfrm>
              <a:off x="2705" y="2632"/>
              <a:ext cx="23" cy="22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1" name="Freeform 79"/>
            <p:cNvSpPr>
              <a:spLocks/>
            </p:cNvSpPr>
            <p:nvPr/>
          </p:nvSpPr>
          <p:spPr bwMode="auto">
            <a:xfrm>
              <a:off x="3076" y="2627"/>
              <a:ext cx="22" cy="23"/>
            </a:xfrm>
            <a:custGeom>
              <a:avLst/>
              <a:gdLst>
                <a:gd name="T0" fmla="*/ 0 w 45"/>
                <a:gd name="T1" fmla="*/ 0 h 44"/>
                <a:gd name="T2" fmla="*/ 22 w 45"/>
                <a:gd name="T3" fmla="*/ 0 h 44"/>
                <a:gd name="T4" fmla="*/ 11 w 45"/>
                <a:gd name="T5" fmla="*/ 23 h 44"/>
                <a:gd name="T6" fmla="*/ 0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0" y="0"/>
                  </a:moveTo>
                  <a:lnTo>
                    <a:pt x="45" y="0"/>
                  </a:lnTo>
                  <a:lnTo>
                    <a:pt x="23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2" name="Freeform 80"/>
            <p:cNvSpPr>
              <a:spLocks/>
            </p:cNvSpPr>
            <p:nvPr/>
          </p:nvSpPr>
          <p:spPr bwMode="auto">
            <a:xfrm>
              <a:off x="2672" y="2627"/>
              <a:ext cx="22" cy="23"/>
            </a:xfrm>
            <a:custGeom>
              <a:avLst/>
              <a:gdLst>
                <a:gd name="T0" fmla="*/ 0 w 45"/>
                <a:gd name="T1" fmla="*/ 0 h 44"/>
                <a:gd name="T2" fmla="*/ 22 w 45"/>
                <a:gd name="T3" fmla="*/ 0 h 44"/>
                <a:gd name="T4" fmla="*/ 11 w 45"/>
                <a:gd name="T5" fmla="*/ 23 h 44"/>
                <a:gd name="T6" fmla="*/ 0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0" y="0"/>
                  </a:moveTo>
                  <a:lnTo>
                    <a:pt x="45" y="0"/>
                  </a:lnTo>
                  <a:lnTo>
                    <a:pt x="23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3" name="Freeform 81"/>
            <p:cNvSpPr>
              <a:spLocks/>
            </p:cNvSpPr>
            <p:nvPr/>
          </p:nvSpPr>
          <p:spPr bwMode="auto">
            <a:xfrm>
              <a:off x="3109" y="2627"/>
              <a:ext cx="23" cy="23"/>
            </a:xfrm>
            <a:custGeom>
              <a:avLst/>
              <a:gdLst>
                <a:gd name="T0" fmla="*/ 0 w 44"/>
                <a:gd name="T1" fmla="*/ 0 h 44"/>
                <a:gd name="T2" fmla="*/ 23 w 44"/>
                <a:gd name="T3" fmla="*/ 0 h 44"/>
                <a:gd name="T4" fmla="*/ 12 w 44"/>
                <a:gd name="T5" fmla="*/ 23 h 44"/>
                <a:gd name="T6" fmla="*/ 0 w 44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4">
                  <a:moveTo>
                    <a:pt x="0" y="0"/>
                  </a:moveTo>
                  <a:lnTo>
                    <a:pt x="44" y="0"/>
                  </a:lnTo>
                  <a:lnTo>
                    <a:pt x="22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4" name="Freeform 82"/>
            <p:cNvSpPr>
              <a:spLocks/>
            </p:cNvSpPr>
            <p:nvPr/>
          </p:nvSpPr>
          <p:spPr bwMode="auto">
            <a:xfrm>
              <a:off x="2874" y="2623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5" name="Freeform 83"/>
            <p:cNvSpPr>
              <a:spLocks/>
            </p:cNvSpPr>
            <p:nvPr/>
          </p:nvSpPr>
          <p:spPr bwMode="auto">
            <a:xfrm>
              <a:off x="2840" y="2618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6" name="Freeform 84"/>
            <p:cNvSpPr>
              <a:spLocks/>
            </p:cNvSpPr>
            <p:nvPr/>
          </p:nvSpPr>
          <p:spPr bwMode="auto">
            <a:xfrm>
              <a:off x="2907" y="2609"/>
              <a:ext cx="23" cy="22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7" name="Freeform 85"/>
            <p:cNvSpPr>
              <a:spLocks/>
            </p:cNvSpPr>
            <p:nvPr/>
          </p:nvSpPr>
          <p:spPr bwMode="auto">
            <a:xfrm>
              <a:off x="2806" y="2599"/>
              <a:ext cx="23" cy="23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8" name="Freeform 86"/>
            <p:cNvSpPr>
              <a:spLocks/>
            </p:cNvSpPr>
            <p:nvPr/>
          </p:nvSpPr>
          <p:spPr bwMode="auto">
            <a:xfrm>
              <a:off x="2941" y="2595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9" name="Freeform 87"/>
            <p:cNvSpPr>
              <a:spLocks/>
            </p:cNvSpPr>
            <p:nvPr/>
          </p:nvSpPr>
          <p:spPr bwMode="auto">
            <a:xfrm>
              <a:off x="2773" y="2590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0" name="Freeform 88"/>
            <p:cNvSpPr>
              <a:spLocks/>
            </p:cNvSpPr>
            <p:nvPr/>
          </p:nvSpPr>
          <p:spPr bwMode="auto">
            <a:xfrm>
              <a:off x="2874" y="2585"/>
              <a:ext cx="22" cy="23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1" name="Freeform 89"/>
            <p:cNvSpPr>
              <a:spLocks/>
            </p:cNvSpPr>
            <p:nvPr/>
          </p:nvSpPr>
          <p:spPr bwMode="auto">
            <a:xfrm>
              <a:off x="2907" y="2576"/>
              <a:ext cx="23" cy="22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2" name="Freeform 90"/>
            <p:cNvSpPr>
              <a:spLocks/>
            </p:cNvSpPr>
            <p:nvPr/>
          </p:nvSpPr>
          <p:spPr bwMode="auto">
            <a:xfrm>
              <a:off x="2840" y="2576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3" name="Freeform 91"/>
            <p:cNvSpPr>
              <a:spLocks/>
            </p:cNvSpPr>
            <p:nvPr/>
          </p:nvSpPr>
          <p:spPr bwMode="auto">
            <a:xfrm>
              <a:off x="2941" y="2571"/>
              <a:ext cx="22" cy="23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4" name="Freeform 92"/>
            <p:cNvSpPr>
              <a:spLocks/>
            </p:cNvSpPr>
            <p:nvPr/>
          </p:nvSpPr>
          <p:spPr bwMode="auto">
            <a:xfrm>
              <a:off x="2806" y="2571"/>
              <a:ext cx="23" cy="23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5" name="Freeform 93"/>
            <p:cNvSpPr>
              <a:spLocks/>
            </p:cNvSpPr>
            <p:nvPr/>
          </p:nvSpPr>
          <p:spPr bwMode="auto">
            <a:xfrm>
              <a:off x="2975" y="2567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6" name="Freeform 94"/>
            <p:cNvSpPr>
              <a:spLocks/>
            </p:cNvSpPr>
            <p:nvPr/>
          </p:nvSpPr>
          <p:spPr bwMode="auto">
            <a:xfrm>
              <a:off x="2773" y="2553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7" name="Freeform 95"/>
            <p:cNvSpPr>
              <a:spLocks/>
            </p:cNvSpPr>
            <p:nvPr/>
          </p:nvSpPr>
          <p:spPr bwMode="auto">
            <a:xfrm>
              <a:off x="2874" y="2548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8" name="Freeform 96"/>
            <p:cNvSpPr>
              <a:spLocks/>
            </p:cNvSpPr>
            <p:nvPr/>
          </p:nvSpPr>
          <p:spPr bwMode="auto">
            <a:xfrm>
              <a:off x="2840" y="2534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9" name="Freeform 97"/>
            <p:cNvSpPr>
              <a:spLocks/>
            </p:cNvSpPr>
            <p:nvPr/>
          </p:nvSpPr>
          <p:spPr bwMode="auto">
            <a:xfrm>
              <a:off x="2907" y="2534"/>
              <a:ext cx="23" cy="22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0" name="Freeform 98"/>
            <p:cNvSpPr>
              <a:spLocks/>
            </p:cNvSpPr>
            <p:nvPr/>
          </p:nvSpPr>
          <p:spPr bwMode="auto">
            <a:xfrm>
              <a:off x="2806" y="2534"/>
              <a:ext cx="23" cy="22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1" name="Freeform 99"/>
            <p:cNvSpPr>
              <a:spLocks/>
            </p:cNvSpPr>
            <p:nvPr/>
          </p:nvSpPr>
          <p:spPr bwMode="auto">
            <a:xfrm>
              <a:off x="2941" y="2529"/>
              <a:ext cx="22" cy="23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2" name="Freeform 100"/>
            <p:cNvSpPr>
              <a:spLocks/>
            </p:cNvSpPr>
            <p:nvPr/>
          </p:nvSpPr>
          <p:spPr bwMode="auto">
            <a:xfrm>
              <a:off x="2773" y="2520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3" name="Freeform 101"/>
            <p:cNvSpPr>
              <a:spLocks/>
            </p:cNvSpPr>
            <p:nvPr/>
          </p:nvSpPr>
          <p:spPr bwMode="auto">
            <a:xfrm>
              <a:off x="2874" y="2511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4" name="Freeform 102"/>
            <p:cNvSpPr>
              <a:spLocks/>
            </p:cNvSpPr>
            <p:nvPr/>
          </p:nvSpPr>
          <p:spPr bwMode="auto">
            <a:xfrm>
              <a:off x="2907" y="2496"/>
              <a:ext cx="23" cy="23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5" name="Freeform 103"/>
            <p:cNvSpPr>
              <a:spLocks/>
            </p:cNvSpPr>
            <p:nvPr/>
          </p:nvSpPr>
          <p:spPr bwMode="auto">
            <a:xfrm>
              <a:off x="2840" y="2492"/>
              <a:ext cx="22" cy="22"/>
            </a:xfrm>
            <a:custGeom>
              <a:avLst/>
              <a:gdLst>
                <a:gd name="T0" fmla="*/ 0 w 45"/>
                <a:gd name="T1" fmla="*/ 0 h 44"/>
                <a:gd name="T2" fmla="*/ 22 w 45"/>
                <a:gd name="T3" fmla="*/ 0 h 44"/>
                <a:gd name="T4" fmla="*/ 11 w 45"/>
                <a:gd name="T5" fmla="*/ 22 h 44"/>
                <a:gd name="T6" fmla="*/ 0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0" y="0"/>
                  </a:moveTo>
                  <a:lnTo>
                    <a:pt x="45" y="0"/>
                  </a:lnTo>
                  <a:lnTo>
                    <a:pt x="22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6" name="Freeform 104"/>
            <p:cNvSpPr>
              <a:spLocks/>
            </p:cNvSpPr>
            <p:nvPr/>
          </p:nvSpPr>
          <p:spPr bwMode="auto">
            <a:xfrm>
              <a:off x="2941" y="2482"/>
              <a:ext cx="22" cy="23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7" name="Freeform 105"/>
            <p:cNvSpPr>
              <a:spLocks/>
            </p:cNvSpPr>
            <p:nvPr/>
          </p:nvSpPr>
          <p:spPr bwMode="auto">
            <a:xfrm>
              <a:off x="2806" y="2478"/>
              <a:ext cx="23" cy="22"/>
            </a:xfrm>
            <a:custGeom>
              <a:avLst/>
              <a:gdLst>
                <a:gd name="T0" fmla="*/ 0 w 45"/>
                <a:gd name="T1" fmla="*/ 0 h 44"/>
                <a:gd name="T2" fmla="*/ 23 w 45"/>
                <a:gd name="T3" fmla="*/ 0 h 44"/>
                <a:gd name="T4" fmla="*/ 11 w 45"/>
                <a:gd name="T5" fmla="*/ 22 h 44"/>
                <a:gd name="T6" fmla="*/ 0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0" y="0"/>
                  </a:moveTo>
                  <a:lnTo>
                    <a:pt x="45" y="0"/>
                  </a:lnTo>
                  <a:lnTo>
                    <a:pt x="22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8" name="Freeform 106"/>
            <p:cNvSpPr>
              <a:spLocks/>
            </p:cNvSpPr>
            <p:nvPr/>
          </p:nvSpPr>
          <p:spPr bwMode="auto">
            <a:xfrm>
              <a:off x="2874" y="2468"/>
              <a:ext cx="22" cy="23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9" name="Freeform 107"/>
            <p:cNvSpPr>
              <a:spLocks/>
            </p:cNvSpPr>
            <p:nvPr/>
          </p:nvSpPr>
          <p:spPr bwMode="auto">
            <a:xfrm>
              <a:off x="2840" y="2440"/>
              <a:ext cx="22" cy="23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30" name="Freeform 108"/>
            <p:cNvSpPr>
              <a:spLocks/>
            </p:cNvSpPr>
            <p:nvPr/>
          </p:nvSpPr>
          <p:spPr bwMode="auto">
            <a:xfrm>
              <a:off x="2907" y="2440"/>
              <a:ext cx="23" cy="23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31" name="Freeform 109"/>
            <p:cNvSpPr>
              <a:spLocks/>
            </p:cNvSpPr>
            <p:nvPr/>
          </p:nvSpPr>
          <p:spPr bwMode="auto">
            <a:xfrm>
              <a:off x="2874" y="2408"/>
              <a:ext cx="22" cy="22"/>
            </a:xfrm>
            <a:custGeom>
              <a:avLst/>
              <a:gdLst>
                <a:gd name="T0" fmla="*/ 0 w 45"/>
                <a:gd name="T1" fmla="*/ 0 h 44"/>
                <a:gd name="T2" fmla="*/ 22 w 45"/>
                <a:gd name="T3" fmla="*/ 0 h 44"/>
                <a:gd name="T4" fmla="*/ 11 w 45"/>
                <a:gd name="T5" fmla="*/ 22 h 44"/>
                <a:gd name="T6" fmla="*/ 0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0" y="0"/>
                  </a:moveTo>
                  <a:lnTo>
                    <a:pt x="45" y="0"/>
                  </a:lnTo>
                  <a:lnTo>
                    <a:pt x="23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32" name="Freeform 110"/>
            <p:cNvSpPr>
              <a:spLocks/>
            </p:cNvSpPr>
            <p:nvPr/>
          </p:nvSpPr>
          <p:spPr bwMode="auto">
            <a:xfrm>
              <a:off x="2907" y="2380"/>
              <a:ext cx="23" cy="22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33" name="Freeform 111"/>
            <p:cNvSpPr>
              <a:spLocks/>
            </p:cNvSpPr>
            <p:nvPr/>
          </p:nvSpPr>
          <p:spPr bwMode="auto">
            <a:xfrm>
              <a:off x="2874" y="2347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34" name="Freeform 112"/>
            <p:cNvSpPr>
              <a:spLocks/>
            </p:cNvSpPr>
            <p:nvPr/>
          </p:nvSpPr>
          <p:spPr bwMode="auto">
            <a:xfrm>
              <a:off x="2840" y="2314"/>
              <a:ext cx="22" cy="23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35" name="Freeform 113"/>
            <p:cNvSpPr>
              <a:spLocks/>
            </p:cNvSpPr>
            <p:nvPr/>
          </p:nvSpPr>
          <p:spPr bwMode="auto">
            <a:xfrm>
              <a:off x="2874" y="2263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36" name="Freeform 114"/>
            <p:cNvSpPr>
              <a:spLocks/>
            </p:cNvSpPr>
            <p:nvPr/>
          </p:nvSpPr>
          <p:spPr bwMode="auto">
            <a:xfrm>
              <a:off x="2907" y="2249"/>
              <a:ext cx="23" cy="22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37" name="Freeform 115"/>
            <p:cNvSpPr>
              <a:spLocks/>
            </p:cNvSpPr>
            <p:nvPr/>
          </p:nvSpPr>
          <p:spPr bwMode="auto">
            <a:xfrm>
              <a:off x="2874" y="2160"/>
              <a:ext cx="22" cy="23"/>
            </a:xfrm>
            <a:custGeom>
              <a:avLst/>
              <a:gdLst>
                <a:gd name="T0" fmla="*/ 0 w 45"/>
                <a:gd name="T1" fmla="*/ 0 h 44"/>
                <a:gd name="T2" fmla="*/ 22 w 45"/>
                <a:gd name="T3" fmla="*/ 0 h 44"/>
                <a:gd name="T4" fmla="*/ 11 w 45"/>
                <a:gd name="T5" fmla="*/ 23 h 44"/>
                <a:gd name="T6" fmla="*/ 0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0" y="0"/>
                  </a:moveTo>
                  <a:lnTo>
                    <a:pt x="45" y="0"/>
                  </a:lnTo>
                  <a:lnTo>
                    <a:pt x="23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38" name="Freeform 116"/>
            <p:cNvSpPr>
              <a:spLocks/>
            </p:cNvSpPr>
            <p:nvPr/>
          </p:nvSpPr>
          <p:spPr bwMode="auto">
            <a:xfrm>
              <a:off x="2840" y="2156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39" name="Freeform 117"/>
            <p:cNvSpPr>
              <a:spLocks/>
            </p:cNvSpPr>
            <p:nvPr/>
          </p:nvSpPr>
          <p:spPr bwMode="auto">
            <a:xfrm>
              <a:off x="2907" y="2137"/>
              <a:ext cx="23" cy="22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40" name="Freeform 118"/>
            <p:cNvSpPr>
              <a:spLocks/>
            </p:cNvSpPr>
            <p:nvPr/>
          </p:nvSpPr>
          <p:spPr bwMode="auto">
            <a:xfrm>
              <a:off x="2874" y="2118"/>
              <a:ext cx="22" cy="23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41" name="Freeform 119"/>
            <p:cNvSpPr>
              <a:spLocks/>
            </p:cNvSpPr>
            <p:nvPr/>
          </p:nvSpPr>
          <p:spPr bwMode="auto">
            <a:xfrm>
              <a:off x="2907" y="2095"/>
              <a:ext cx="23" cy="22"/>
            </a:xfrm>
            <a:custGeom>
              <a:avLst/>
              <a:gdLst>
                <a:gd name="T0" fmla="*/ 0 w 45"/>
                <a:gd name="T1" fmla="*/ 0 h 45"/>
                <a:gd name="T2" fmla="*/ 23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42" name="Freeform 120"/>
            <p:cNvSpPr>
              <a:spLocks/>
            </p:cNvSpPr>
            <p:nvPr/>
          </p:nvSpPr>
          <p:spPr bwMode="auto">
            <a:xfrm>
              <a:off x="2840" y="2086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2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43" name="Freeform 121"/>
            <p:cNvSpPr>
              <a:spLocks/>
            </p:cNvSpPr>
            <p:nvPr/>
          </p:nvSpPr>
          <p:spPr bwMode="auto">
            <a:xfrm>
              <a:off x="2874" y="1773"/>
              <a:ext cx="22" cy="22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2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44" name="Freeform 122"/>
            <p:cNvSpPr>
              <a:spLocks/>
            </p:cNvSpPr>
            <p:nvPr/>
          </p:nvSpPr>
          <p:spPr bwMode="auto">
            <a:xfrm>
              <a:off x="2840" y="1749"/>
              <a:ext cx="22" cy="23"/>
            </a:xfrm>
            <a:custGeom>
              <a:avLst/>
              <a:gdLst>
                <a:gd name="T0" fmla="*/ 0 w 45"/>
                <a:gd name="T1" fmla="*/ 0 h 44"/>
                <a:gd name="T2" fmla="*/ 22 w 45"/>
                <a:gd name="T3" fmla="*/ 0 h 44"/>
                <a:gd name="T4" fmla="*/ 11 w 45"/>
                <a:gd name="T5" fmla="*/ 23 h 44"/>
                <a:gd name="T6" fmla="*/ 0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0" y="0"/>
                  </a:moveTo>
                  <a:lnTo>
                    <a:pt x="45" y="0"/>
                  </a:lnTo>
                  <a:lnTo>
                    <a:pt x="22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45" name="Freeform 123"/>
            <p:cNvSpPr>
              <a:spLocks/>
            </p:cNvSpPr>
            <p:nvPr/>
          </p:nvSpPr>
          <p:spPr bwMode="auto">
            <a:xfrm>
              <a:off x="2874" y="1665"/>
              <a:ext cx="22" cy="23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46" name="Freeform 124"/>
            <p:cNvSpPr>
              <a:spLocks/>
            </p:cNvSpPr>
            <p:nvPr/>
          </p:nvSpPr>
          <p:spPr bwMode="auto">
            <a:xfrm>
              <a:off x="2874" y="1590"/>
              <a:ext cx="22" cy="23"/>
            </a:xfrm>
            <a:custGeom>
              <a:avLst/>
              <a:gdLst>
                <a:gd name="T0" fmla="*/ 0 w 45"/>
                <a:gd name="T1" fmla="*/ 0 h 45"/>
                <a:gd name="T2" fmla="*/ 22 w 45"/>
                <a:gd name="T3" fmla="*/ 0 h 45"/>
                <a:gd name="T4" fmla="*/ 11 w 45"/>
                <a:gd name="T5" fmla="*/ 23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0" y="0"/>
                  </a:moveTo>
                  <a:lnTo>
                    <a:pt x="45" y="0"/>
                  </a:lnTo>
                  <a:lnTo>
                    <a:pt x="2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47" name="Freeform 125"/>
            <p:cNvSpPr>
              <a:spLocks/>
            </p:cNvSpPr>
            <p:nvPr/>
          </p:nvSpPr>
          <p:spPr bwMode="auto">
            <a:xfrm>
              <a:off x="2032" y="3001"/>
              <a:ext cx="23" cy="22"/>
            </a:xfrm>
            <a:custGeom>
              <a:avLst/>
              <a:gdLst>
                <a:gd name="T0" fmla="*/ 12 w 45"/>
                <a:gd name="T1" fmla="*/ 0 h 45"/>
                <a:gd name="T2" fmla="*/ 23 w 45"/>
                <a:gd name="T3" fmla="*/ 22 h 45"/>
                <a:gd name="T4" fmla="*/ 0 w 45"/>
                <a:gd name="T5" fmla="*/ 22 h 45"/>
                <a:gd name="T6" fmla="*/ 12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48" name="Freeform 126"/>
            <p:cNvSpPr>
              <a:spLocks/>
            </p:cNvSpPr>
            <p:nvPr/>
          </p:nvSpPr>
          <p:spPr bwMode="auto">
            <a:xfrm>
              <a:off x="2066" y="3001"/>
              <a:ext cx="22" cy="22"/>
            </a:xfrm>
            <a:custGeom>
              <a:avLst/>
              <a:gdLst>
                <a:gd name="T0" fmla="*/ 11 w 44"/>
                <a:gd name="T1" fmla="*/ 0 h 45"/>
                <a:gd name="T2" fmla="*/ 22 w 44"/>
                <a:gd name="T3" fmla="*/ 22 h 45"/>
                <a:gd name="T4" fmla="*/ 0 w 44"/>
                <a:gd name="T5" fmla="*/ 22 h 45"/>
                <a:gd name="T6" fmla="*/ 11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49" name="Freeform 127"/>
            <p:cNvSpPr>
              <a:spLocks/>
            </p:cNvSpPr>
            <p:nvPr/>
          </p:nvSpPr>
          <p:spPr bwMode="auto">
            <a:xfrm>
              <a:off x="1998" y="2996"/>
              <a:ext cx="23" cy="23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0" name="Freeform 128"/>
            <p:cNvSpPr>
              <a:spLocks/>
            </p:cNvSpPr>
            <p:nvPr/>
          </p:nvSpPr>
          <p:spPr bwMode="auto">
            <a:xfrm>
              <a:off x="2099" y="2996"/>
              <a:ext cx="23" cy="23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1" name="Freeform 129"/>
            <p:cNvSpPr>
              <a:spLocks/>
            </p:cNvSpPr>
            <p:nvPr/>
          </p:nvSpPr>
          <p:spPr bwMode="auto">
            <a:xfrm>
              <a:off x="1965" y="2996"/>
              <a:ext cx="22" cy="23"/>
            </a:xfrm>
            <a:custGeom>
              <a:avLst/>
              <a:gdLst>
                <a:gd name="T0" fmla="*/ 11 w 44"/>
                <a:gd name="T1" fmla="*/ 0 h 45"/>
                <a:gd name="T2" fmla="*/ 22 w 44"/>
                <a:gd name="T3" fmla="*/ 23 h 45"/>
                <a:gd name="T4" fmla="*/ 0 w 44"/>
                <a:gd name="T5" fmla="*/ 23 h 45"/>
                <a:gd name="T6" fmla="*/ 11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2" name="Freeform 130"/>
            <p:cNvSpPr>
              <a:spLocks/>
            </p:cNvSpPr>
            <p:nvPr/>
          </p:nvSpPr>
          <p:spPr bwMode="auto">
            <a:xfrm>
              <a:off x="2133" y="2992"/>
              <a:ext cx="23" cy="22"/>
            </a:xfrm>
            <a:custGeom>
              <a:avLst/>
              <a:gdLst>
                <a:gd name="T0" fmla="*/ 12 w 45"/>
                <a:gd name="T1" fmla="*/ 0 h 45"/>
                <a:gd name="T2" fmla="*/ 23 w 45"/>
                <a:gd name="T3" fmla="*/ 22 h 45"/>
                <a:gd name="T4" fmla="*/ 0 w 45"/>
                <a:gd name="T5" fmla="*/ 22 h 45"/>
                <a:gd name="T6" fmla="*/ 12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3" name="Freeform 131"/>
            <p:cNvSpPr>
              <a:spLocks/>
            </p:cNvSpPr>
            <p:nvPr/>
          </p:nvSpPr>
          <p:spPr bwMode="auto">
            <a:xfrm>
              <a:off x="1931" y="2992"/>
              <a:ext cx="23" cy="22"/>
            </a:xfrm>
            <a:custGeom>
              <a:avLst/>
              <a:gdLst>
                <a:gd name="T0" fmla="*/ 12 w 45"/>
                <a:gd name="T1" fmla="*/ 0 h 45"/>
                <a:gd name="T2" fmla="*/ 23 w 45"/>
                <a:gd name="T3" fmla="*/ 22 h 45"/>
                <a:gd name="T4" fmla="*/ 0 w 45"/>
                <a:gd name="T5" fmla="*/ 22 h 45"/>
                <a:gd name="T6" fmla="*/ 12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4" name="Freeform 132"/>
            <p:cNvSpPr>
              <a:spLocks/>
            </p:cNvSpPr>
            <p:nvPr/>
          </p:nvSpPr>
          <p:spPr bwMode="auto">
            <a:xfrm>
              <a:off x="2167" y="2992"/>
              <a:ext cx="22" cy="22"/>
            </a:xfrm>
            <a:custGeom>
              <a:avLst/>
              <a:gdLst>
                <a:gd name="T0" fmla="*/ 11 w 44"/>
                <a:gd name="T1" fmla="*/ 0 h 45"/>
                <a:gd name="T2" fmla="*/ 22 w 44"/>
                <a:gd name="T3" fmla="*/ 22 h 45"/>
                <a:gd name="T4" fmla="*/ 0 w 44"/>
                <a:gd name="T5" fmla="*/ 22 h 45"/>
                <a:gd name="T6" fmla="*/ 11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5" name="Freeform 133"/>
            <p:cNvSpPr>
              <a:spLocks/>
            </p:cNvSpPr>
            <p:nvPr/>
          </p:nvSpPr>
          <p:spPr bwMode="auto">
            <a:xfrm>
              <a:off x="1897" y="2982"/>
              <a:ext cx="23" cy="23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6" name="Freeform 134"/>
            <p:cNvSpPr>
              <a:spLocks/>
            </p:cNvSpPr>
            <p:nvPr/>
          </p:nvSpPr>
          <p:spPr bwMode="auto">
            <a:xfrm>
              <a:off x="2200" y="2982"/>
              <a:ext cx="23" cy="23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7" name="Freeform 135"/>
            <p:cNvSpPr>
              <a:spLocks/>
            </p:cNvSpPr>
            <p:nvPr/>
          </p:nvSpPr>
          <p:spPr bwMode="auto">
            <a:xfrm>
              <a:off x="1864" y="2978"/>
              <a:ext cx="22" cy="22"/>
            </a:xfrm>
            <a:custGeom>
              <a:avLst/>
              <a:gdLst>
                <a:gd name="T0" fmla="*/ 11 w 44"/>
                <a:gd name="T1" fmla="*/ 0 h 45"/>
                <a:gd name="T2" fmla="*/ 22 w 44"/>
                <a:gd name="T3" fmla="*/ 22 h 45"/>
                <a:gd name="T4" fmla="*/ 0 w 44"/>
                <a:gd name="T5" fmla="*/ 22 h 45"/>
                <a:gd name="T6" fmla="*/ 11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8" name="Freeform 136"/>
            <p:cNvSpPr>
              <a:spLocks/>
            </p:cNvSpPr>
            <p:nvPr/>
          </p:nvSpPr>
          <p:spPr bwMode="auto">
            <a:xfrm>
              <a:off x="2234" y="2978"/>
              <a:ext cx="23" cy="22"/>
            </a:xfrm>
            <a:custGeom>
              <a:avLst/>
              <a:gdLst>
                <a:gd name="T0" fmla="*/ 12 w 45"/>
                <a:gd name="T1" fmla="*/ 0 h 45"/>
                <a:gd name="T2" fmla="*/ 23 w 45"/>
                <a:gd name="T3" fmla="*/ 22 h 45"/>
                <a:gd name="T4" fmla="*/ 0 w 45"/>
                <a:gd name="T5" fmla="*/ 22 h 45"/>
                <a:gd name="T6" fmla="*/ 12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9" name="Freeform 137"/>
            <p:cNvSpPr>
              <a:spLocks/>
            </p:cNvSpPr>
            <p:nvPr/>
          </p:nvSpPr>
          <p:spPr bwMode="auto">
            <a:xfrm>
              <a:off x="1830" y="2973"/>
              <a:ext cx="23" cy="22"/>
            </a:xfrm>
            <a:custGeom>
              <a:avLst/>
              <a:gdLst>
                <a:gd name="T0" fmla="*/ 12 w 45"/>
                <a:gd name="T1" fmla="*/ 0 h 45"/>
                <a:gd name="T2" fmla="*/ 23 w 45"/>
                <a:gd name="T3" fmla="*/ 22 h 45"/>
                <a:gd name="T4" fmla="*/ 0 w 45"/>
                <a:gd name="T5" fmla="*/ 22 h 45"/>
                <a:gd name="T6" fmla="*/ 12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0" name="Freeform 138"/>
            <p:cNvSpPr>
              <a:spLocks/>
            </p:cNvSpPr>
            <p:nvPr/>
          </p:nvSpPr>
          <p:spPr bwMode="auto">
            <a:xfrm>
              <a:off x="2268" y="2973"/>
              <a:ext cx="22" cy="22"/>
            </a:xfrm>
            <a:custGeom>
              <a:avLst/>
              <a:gdLst>
                <a:gd name="T0" fmla="*/ 11 w 45"/>
                <a:gd name="T1" fmla="*/ 0 h 45"/>
                <a:gd name="T2" fmla="*/ 22 w 45"/>
                <a:gd name="T3" fmla="*/ 22 h 45"/>
                <a:gd name="T4" fmla="*/ 0 w 45"/>
                <a:gd name="T5" fmla="*/ 22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1" name="Freeform 139"/>
            <p:cNvSpPr>
              <a:spLocks/>
            </p:cNvSpPr>
            <p:nvPr/>
          </p:nvSpPr>
          <p:spPr bwMode="auto">
            <a:xfrm>
              <a:off x="1796" y="2968"/>
              <a:ext cx="23" cy="23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2" name="Freeform 140"/>
            <p:cNvSpPr>
              <a:spLocks/>
            </p:cNvSpPr>
            <p:nvPr/>
          </p:nvSpPr>
          <p:spPr bwMode="auto">
            <a:xfrm>
              <a:off x="2301" y="2968"/>
              <a:ext cx="23" cy="23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3" name="Freeform 141"/>
            <p:cNvSpPr>
              <a:spLocks/>
            </p:cNvSpPr>
            <p:nvPr/>
          </p:nvSpPr>
          <p:spPr bwMode="auto">
            <a:xfrm>
              <a:off x="1763" y="2968"/>
              <a:ext cx="22" cy="23"/>
            </a:xfrm>
            <a:custGeom>
              <a:avLst/>
              <a:gdLst>
                <a:gd name="T0" fmla="*/ 11 w 44"/>
                <a:gd name="T1" fmla="*/ 0 h 45"/>
                <a:gd name="T2" fmla="*/ 22 w 44"/>
                <a:gd name="T3" fmla="*/ 23 h 45"/>
                <a:gd name="T4" fmla="*/ 0 w 44"/>
                <a:gd name="T5" fmla="*/ 23 h 45"/>
                <a:gd name="T6" fmla="*/ 11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4" name="Freeform 142"/>
            <p:cNvSpPr>
              <a:spLocks/>
            </p:cNvSpPr>
            <p:nvPr/>
          </p:nvSpPr>
          <p:spPr bwMode="auto">
            <a:xfrm>
              <a:off x="2049" y="2968"/>
              <a:ext cx="22" cy="23"/>
            </a:xfrm>
            <a:custGeom>
              <a:avLst/>
              <a:gdLst>
                <a:gd name="T0" fmla="*/ 11 w 45"/>
                <a:gd name="T1" fmla="*/ 0 h 45"/>
                <a:gd name="T2" fmla="*/ 22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5" name="Freeform 143"/>
            <p:cNvSpPr>
              <a:spLocks/>
            </p:cNvSpPr>
            <p:nvPr/>
          </p:nvSpPr>
          <p:spPr bwMode="auto">
            <a:xfrm>
              <a:off x="2015" y="2968"/>
              <a:ext cx="23" cy="23"/>
            </a:xfrm>
            <a:custGeom>
              <a:avLst/>
              <a:gdLst>
                <a:gd name="T0" fmla="*/ 12 w 44"/>
                <a:gd name="T1" fmla="*/ 0 h 45"/>
                <a:gd name="T2" fmla="*/ 23 w 44"/>
                <a:gd name="T3" fmla="*/ 23 h 45"/>
                <a:gd name="T4" fmla="*/ 0 w 44"/>
                <a:gd name="T5" fmla="*/ 23 h 45"/>
                <a:gd name="T6" fmla="*/ 12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6" name="Freeform 144"/>
            <p:cNvSpPr>
              <a:spLocks/>
            </p:cNvSpPr>
            <p:nvPr/>
          </p:nvSpPr>
          <p:spPr bwMode="auto">
            <a:xfrm>
              <a:off x="2032" y="2964"/>
              <a:ext cx="23" cy="22"/>
            </a:xfrm>
            <a:custGeom>
              <a:avLst/>
              <a:gdLst>
                <a:gd name="T0" fmla="*/ 12 w 45"/>
                <a:gd name="T1" fmla="*/ 0 h 45"/>
                <a:gd name="T2" fmla="*/ 23 w 45"/>
                <a:gd name="T3" fmla="*/ 22 h 45"/>
                <a:gd name="T4" fmla="*/ 0 w 45"/>
                <a:gd name="T5" fmla="*/ 22 h 45"/>
                <a:gd name="T6" fmla="*/ 12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7" name="Freeform 145"/>
            <p:cNvSpPr>
              <a:spLocks/>
            </p:cNvSpPr>
            <p:nvPr/>
          </p:nvSpPr>
          <p:spPr bwMode="auto">
            <a:xfrm>
              <a:off x="1998" y="2964"/>
              <a:ext cx="23" cy="22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2 h 45"/>
                <a:gd name="T4" fmla="*/ 0 w 45"/>
                <a:gd name="T5" fmla="*/ 22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8" name="Freeform 146"/>
            <p:cNvSpPr>
              <a:spLocks/>
            </p:cNvSpPr>
            <p:nvPr/>
          </p:nvSpPr>
          <p:spPr bwMode="auto">
            <a:xfrm>
              <a:off x="2066" y="2964"/>
              <a:ext cx="22" cy="22"/>
            </a:xfrm>
            <a:custGeom>
              <a:avLst/>
              <a:gdLst>
                <a:gd name="T0" fmla="*/ 11 w 44"/>
                <a:gd name="T1" fmla="*/ 0 h 45"/>
                <a:gd name="T2" fmla="*/ 22 w 44"/>
                <a:gd name="T3" fmla="*/ 22 h 45"/>
                <a:gd name="T4" fmla="*/ 0 w 44"/>
                <a:gd name="T5" fmla="*/ 22 h 45"/>
                <a:gd name="T6" fmla="*/ 11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9" name="Freeform 147"/>
            <p:cNvSpPr>
              <a:spLocks/>
            </p:cNvSpPr>
            <p:nvPr/>
          </p:nvSpPr>
          <p:spPr bwMode="auto">
            <a:xfrm>
              <a:off x="1965" y="2959"/>
              <a:ext cx="22" cy="22"/>
            </a:xfrm>
            <a:custGeom>
              <a:avLst/>
              <a:gdLst>
                <a:gd name="T0" fmla="*/ 11 w 44"/>
                <a:gd name="T1" fmla="*/ 0 h 45"/>
                <a:gd name="T2" fmla="*/ 22 w 44"/>
                <a:gd name="T3" fmla="*/ 22 h 45"/>
                <a:gd name="T4" fmla="*/ 0 w 44"/>
                <a:gd name="T5" fmla="*/ 22 h 45"/>
                <a:gd name="T6" fmla="*/ 11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70" name="Freeform 148"/>
            <p:cNvSpPr>
              <a:spLocks/>
            </p:cNvSpPr>
            <p:nvPr/>
          </p:nvSpPr>
          <p:spPr bwMode="auto">
            <a:xfrm>
              <a:off x="2099" y="2959"/>
              <a:ext cx="23" cy="22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2 h 45"/>
                <a:gd name="T4" fmla="*/ 0 w 45"/>
                <a:gd name="T5" fmla="*/ 22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71" name="Freeform 149"/>
            <p:cNvSpPr>
              <a:spLocks/>
            </p:cNvSpPr>
            <p:nvPr/>
          </p:nvSpPr>
          <p:spPr bwMode="auto">
            <a:xfrm>
              <a:off x="1931" y="2959"/>
              <a:ext cx="23" cy="22"/>
            </a:xfrm>
            <a:custGeom>
              <a:avLst/>
              <a:gdLst>
                <a:gd name="T0" fmla="*/ 12 w 45"/>
                <a:gd name="T1" fmla="*/ 0 h 45"/>
                <a:gd name="T2" fmla="*/ 23 w 45"/>
                <a:gd name="T3" fmla="*/ 22 h 45"/>
                <a:gd name="T4" fmla="*/ 0 w 45"/>
                <a:gd name="T5" fmla="*/ 22 h 45"/>
                <a:gd name="T6" fmla="*/ 12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72" name="Freeform 150"/>
            <p:cNvSpPr>
              <a:spLocks/>
            </p:cNvSpPr>
            <p:nvPr/>
          </p:nvSpPr>
          <p:spPr bwMode="auto">
            <a:xfrm>
              <a:off x="2133" y="2959"/>
              <a:ext cx="23" cy="22"/>
            </a:xfrm>
            <a:custGeom>
              <a:avLst/>
              <a:gdLst>
                <a:gd name="T0" fmla="*/ 12 w 45"/>
                <a:gd name="T1" fmla="*/ 0 h 45"/>
                <a:gd name="T2" fmla="*/ 23 w 45"/>
                <a:gd name="T3" fmla="*/ 22 h 45"/>
                <a:gd name="T4" fmla="*/ 0 w 45"/>
                <a:gd name="T5" fmla="*/ 22 h 45"/>
                <a:gd name="T6" fmla="*/ 12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73" name="Freeform 151"/>
            <p:cNvSpPr>
              <a:spLocks/>
            </p:cNvSpPr>
            <p:nvPr/>
          </p:nvSpPr>
          <p:spPr bwMode="auto">
            <a:xfrm>
              <a:off x="1897" y="2959"/>
              <a:ext cx="23" cy="22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2 h 45"/>
                <a:gd name="T4" fmla="*/ 0 w 45"/>
                <a:gd name="T5" fmla="*/ 22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74" name="Freeform 152"/>
            <p:cNvSpPr>
              <a:spLocks/>
            </p:cNvSpPr>
            <p:nvPr/>
          </p:nvSpPr>
          <p:spPr bwMode="auto">
            <a:xfrm>
              <a:off x="2167" y="2959"/>
              <a:ext cx="22" cy="22"/>
            </a:xfrm>
            <a:custGeom>
              <a:avLst/>
              <a:gdLst>
                <a:gd name="T0" fmla="*/ 11 w 44"/>
                <a:gd name="T1" fmla="*/ 0 h 45"/>
                <a:gd name="T2" fmla="*/ 22 w 44"/>
                <a:gd name="T3" fmla="*/ 22 h 45"/>
                <a:gd name="T4" fmla="*/ 0 w 44"/>
                <a:gd name="T5" fmla="*/ 22 h 45"/>
                <a:gd name="T6" fmla="*/ 11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75" name="Freeform 153"/>
            <p:cNvSpPr>
              <a:spLocks/>
            </p:cNvSpPr>
            <p:nvPr/>
          </p:nvSpPr>
          <p:spPr bwMode="auto">
            <a:xfrm>
              <a:off x="1864" y="2954"/>
              <a:ext cx="22" cy="23"/>
            </a:xfrm>
            <a:custGeom>
              <a:avLst/>
              <a:gdLst>
                <a:gd name="T0" fmla="*/ 11 w 44"/>
                <a:gd name="T1" fmla="*/ 0 h 45"/>
                <a:gd name="T2" fmla="*/ 22 w 44"/>
                <a:gd name="T3" fmla="*/ 23 h 45"/>
                <a:gd name="T4" fmla="*/ 0 w 44"/>
                <a:gd name="T5" fmla="*/ 23 h 45"/>
                <a:gd name="T6" fmla="*/ 11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76" name="Freeform 154"/>
            <p:cNvSpPr>
              <a:spLocks/>
            </p:cNvSpPr>
            <p:nvPr/>
          </p:nvSpPr>
          <p:spPr bwMode="auto">
            <a:xfrm>
              <a:off x="2200" y="2954"/>
              <a:ext cx="23" cy="23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77" name="Freeform 155"/>
            <p:cNvSpPr>
              <a:spLocks/>
            </p:cNvSpPr>
            <p:nvPr/>
          </p:nvSpPr>
          <p:spPr bwMode="auto">
            <a:xfrm>
              <a:off x="1830" y="2954"/>
              <a:ext cx="23" cy="23"/>
            </a:xfrm>
            <a:custGeom>
              <a:avLst/>
              <a:gdLst>
                <a:gd name="T0" fmla="*/ 12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2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78" name="Freeform 156"/>
            <p:cNvSpPr>
              <a:spLocks/>
            </p:cNvSpPr>
            <p:nvPr/>
          </p:nvSpPr>
          <p:spPr bwMode="auto">
            <a:xfrm>
              <a:off x="2234" y="2949"/>
              <a:ext cx="23" cy="23"/>
            </a:xfrm>
            <a:custGeom>
              <a:avLst/>
              <a:gdLst>
                <a:gd name="T0" fmla="*/ 12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2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79" name="Freeform 157"/>
            <p:cNvSpPr>
              <a:spLocks/>
            </p:cNvSpPr>
            <p:nvPr/>
          </p:nvSpPr>
          <p:spPr bwMode="auto">
            <a:xfrm>
              <a:off x="1796" y="2949"/>
              <a:ext cx="23" cy="23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80" name="Freeform 158"/>
            <p:cNvSpPr>
              <a:spLocks/>
            </p:cNvSpPr>
            <p:nvPr/>
          </p:nvSpPr>
          <p:spPr bwMode="auto">
            <a:xfrm>
              <a:off x="2268" y="2949"/>
              <a:ext cx="22" cy="23"/>
            </a:xfrm>
            <a:custGeom>
              <a:avLst/>
              <a:gdLst>
                <a:gd name="T0" fmla="*/ 11 w 45"/>
                <a:gd name="T1" fmla="*/ 0 h 45"/>
                <a:gd name="T2" fmla="*/ 22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81" name="Freeform 159"/>
            <p:cNvSpPr>
              <a:spLocks/>
            </p:cNvSpPr>
            <p:nvPr/>
          </p:nvSpPr>
          <p:spPr bwMode="auto">
            <a:xfrm>
              <a:off x="1763" y="2949"/>
              <a:ext cx="22" cy="23"/>
            </a:xfrm>
            <a:custGeom>
              <a:avLst/>
              <a:gdLst>
                <a:gd name="T0" fmla="*/ 11 w 44"/>
                <a:gd name="T1" fmla="*/ 0 h 45"/>
                <a:gd name="T2" fmla="*/ 22 w 44"/>
                <a:gd name="T3" fmla="*/ 23 h 45"/>
                <a:gd name="T4" fmla="*/ 0 w 44"/>
                <a:gd name="T5" fmla="*/ 23 h 45"/>
                <a:gd name="T6" fmla="*/ 11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82" name="Freeform 160"/>
            <p:cNvSpPr>
              <a:spLocks/>
            </p:cNvSpPr>
            <p:nvPr/>
          </p:nvSpPr>
          <p:spPr bwMode="auto">
            <a:xfrm>
              <a:off x="2301" y="2949"/>
              <a:ext cx="23" cy="23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83" name="Freeform 161"/>
            <p:cNvSpPr>
              <a:spLocks/>
            </p:cNvSpPr>
            <p:nvPr/>
          </p:nvSpPr>
          <p:spPr bwMode="auto">
            <a:xfrm>
              <a:off x="1998" y="2949"/>
              <a:ext cx="23" cy="23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84" name="Freeform 162"/>
            <p:cNvSpPr>
              <a:spLocks/>
            </p:cNvSpPr>
            <p:nvPr/>
          </p:nvSpPr>
          <p:spPr bwMode="auto">
            <a:xfrm>
              <a:off x="2049" y="2949"/>
              <a:ext cx="22" cy="23"/>
            </a:xfrm>
            <a:custGeom>
              <a:avLst/>
              <a:gdLst>
                <a:gd name="T0" fmla="*/ 11 w 45"/>
                <a:gd name="T1" fmla="*/ 0 h 45"/>
                <a:gd name="T2" fmla="*/ 22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85" name="Freeform 163"/>
            <p:cNvSpPr>
              <a:spLocks/>
            </p:cNvSpPr>
            <p:nvPr/>
          </p:nvSpPr>
          <p:spPr bwMode="auto">
            <a:xfrm>
              <a:off x="1965" y="2945"/>
              <a:ext cx="22" cy="22"/>
            </a:xfrm>
            <a:custGeom>
              <a:avLst/>
              <a:gdLst>
                <a:gd name="T0" fmla="*/ 11 w 44"/>
                <a:gd name="T1" fmla="*/ 0 h 44"/>
                <a:gd name="T2" fmla="*/ 22 w 44"/>
                <a:gd name="T3" fmla="*/ 22 h 44"/>
                <a:gd name="T4" fmla="*/ 0 w 44"/>
                <a:gd name="T5" fmla="*/ 22 h 44"/>
                <a:gd name="T6" fmla="*/ 11 w 44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lnTo>
                    <a:pt x="44" y="44"/>
                  </a:lnTo>
                  <a:lnTo>
                    <a:pt x="0" y="4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86" name="Freeform 164"/>
            <p:cNvSpPr>
              <a:spLocks/>
            </p:cNvSpPr>
            <p:nvPr/>
          </p:nvSpPr>
          <p:spPr bwMode="auto">
            <a:xfrm>
              <a:off x="2083" y="2945"/>
              <a:ext cx="22" cy="22"/>
            </a:xfrm>
            <a:custGeom>
              <a:avLst/>
              <a:gdLst>
                <a:gd name="T0" fmla="*/ 11 w 45"/>
                <a:gd name="T1" fmla="*/ 0 h 44"/>
                <a:gd name="T2" fmla="*/ 22 w 45"/>
                <a:gd name="T3" fmla="*/ 22 h 44"/>
                <a:gd name="T4" fmla="*/ 0 w 45"/>
                <a:gd name="T5" fmla="*/ 22 h 44"/>
                <a:gd name="T6" fmla="*/ 11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23" y="0"/>
                  </a:moveTo>
                  <a:lnTo>
                    <a:pt x="45" y="44"/>
                  </a:lnTo>
                  <a:lnTo>
                    <a:pt x="0" y="4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87" name="Freeform 165"/>
            <p:cNvSpPr>
              <a:spLocks/>
            </p:cNvSpPr>
            <p:nvPr/>
          </p:nvSpPr>
          <p:spPr bwMode="auto">
            <a:xfrm>
              <a:off x="1931" y="2945"/>
              <a:ext cx="23" cy="22"/>
            </a:xfrm>
            <a:custGeom>
              <a:avLst/>
              <a:gdLst>
                <a:gd name="T0" fmla="*/ 12 w 45"/>
                <a:gd name="T1" fmla="*/ 0 h 44"/>
                <a:gd name="T2" fmla="*/ 23 w 45"/>
                <a:gd name="T3" fmla="*/ 22 h 44"/>
                <a:gd name="T4" fmla="*/ 0 w 45"/>
                <a:gd name="T5" fmla="*/ 22 h 44"/>
                <a:gd name="T6" fmla="*/ 12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23" y="0"/>
                  </a:moveTo>
                  <a:lnTo>
                    <a:pt x="45" y="44"/>
                  </a:lnTo>
                  <a:lnTo>
                    <a:pt x="0" y="4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88" name="Freeform 166"/>
            <p:cNvSpPr>
              <a:spLocks/>
            </p:cNvSpPr>
            <p:nvPr/>
          </p:nvSpPr>
          <p:spPr bwMode="auto">
            <a:xfrm>
              <a:off x="2116" y="2945"/>
              <a:ext cx="23" cy="22"/>
            </a:xfrm>
            <a:custGeom>
              <a:avLst/>
              <a:gdLst>
                <a:gd name="T0" fmla="*/ 12 w 44"/>
                <a:gd name="T1" fmla="*/ 0 h 44"/>
                <a:gd name="T2" fmla="*/ 23 w 44"/>
                <a:gd name="T3" fmla="*/ 22 h 44"/>
                <a:gd name="T4" fmla="*/ 0 w 44"/>
                <a:gd name="T5" fmla="*/ 22 h 44"/>
                <a:gd name="T6" fmla="*/ 12 w 44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lnTo>
                    <a:pt x="44" y="44"/>
                  </a:lnTo>
                  <a:lnTo>
                    <a:pt x="0" y="4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89" name="Freeform 167"/>
            <p:cNvSpPr>
              <a:spLocks/>
            </p:cNvSpPr>
            <p:nvPr/>
          </p:nvSpPr>
          <p:spPr bwMode="auto">
            <a:xfrm>
              <a:off x="1897" y="2945"/>
              <a:ext cx="23" cy="22"/>
            </a:xfrm>
            <a:custGeom>
              <a:avLst/>
              <a:gdLst>
                <a:gd name="T0" fmla="*/ 11 w 45"/>
                <a:gd name="T1" fmla="*/ 0 h 44"/>
                <a:gd name="T2" fmla="*/ 23 w 45"/>
                <a:gd name="T3" fmla="*/ 22 h 44"/>
                <a:gd name="T4" fmla="*/ 0 w 45"/>
                <a:gd name="T5" fmla="*/ 22 h 44"/>
                <a:gd name="T6" fmla="*/ 11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22" y="0"/>
                  </a:moveTo>
                  <a:lnTo>
                    <a:pt x="45" y="44"/>
                  </a:lnTo>
                  <a:lnTo>
                    <a:pt x="0" y="4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90" name="Freeform 168"/>
            <p:cNvSpPr>
              <a:spLocks/>
            </p:cNvSpPr>
            <p:nvPr/>
          </p:nvSpPr>
          <p:spPr bwMode="auto">
            <a:xfrm>
              <a:off x="2150" y="2945"/>
              <a:ext cx="22" cy="22"/>
            </a:xfrm>
            <a:custGeom>
              <a:avLst/>
              <a:gdLst>
                <a:gd name="T0" fmla="*/ 11 w 45"/>
                <a:gd name="T1" fmla="*/ 0 h 44"/>
                <a:gd name="T2" fmla="*/ 22 w 45"/>
                <a:gd name="T3" fmla="*/ 22 h 44"/>
                <a:gd name="T4" fmla="*/ 0 w 45"/>
                <a:gd name="T5" fmla="*/ 22 h 44"/>
                <a:gd name="T6" fmla="*/ 11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22" y="0"/>
                  </a:moveTo>
                  <a:lnTo>
                    <a:pt x="45" y="44"/>
                  </a:lnTo>
                  <a:lnTo>
                    <a:pt x="0" y="4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91" name="Freeform 169"/>
            <p:cNvSpPr>
              <a:spLocks/>
            </p:cNvSpPr>
            <p:nvPr/>
          </p:nvSpPr>
          <p:spPr bwMode="auto">
            <a:xfrm>
              <a:off x="1864" y="2940"/>
              <a:ext cx="22" cy="23"/>
            </a:xfrm>
            <a:custGeom>
              <a:avLst/>
              <a:gdLst>
                <a:gd name="T0" fmla="*/ 11 w 44"/>
                <a:gd name="T1" fmla="*/ 0 h 45"/>
                <a:gd name="T2" fmla="*/ 22 w 44"/>
                <a:gd name="T3" fmla="*/ 23 h 45"/>
                <a:gd name="T4" fmla="*/ 0 w 44"/>
                <a:gd name="T5" fmla="*/ 23 h 45"/>
                <a:gd name="T6" fmla="*/ 11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92" name="Freeform 170"/>
            <p:cNvSpPr>
              <a:spLocks/>
            </p:cNvSpPr>
            <p:nvPr/>
          </p:nvSpPr>
          <p:spPr bwMode="auto">
            <a:xfrm>
              <a:off x="2184" y="2940"/>
              <a:ext cx="22" cy="23"/>
            </a:xfrm>
            <a:custGeom>
              <a:avLst/>
              <a:gdLst>
                <a:gd name="T0" fmla="*/ 11 w 45"/>
                <a:gd name="T1" fmla="*/ 0 h 45"/>
                <a:gd name="T2" fmla="*/ 22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93" name="Freeform 171"/>
            <p:cNvSpPr>
              <a:spLocks/>
            </p:cNvSpPr>
            <p:nvPr/>
          </p:nvSpPr>
          <p:spPr bwMode="auto">
            <a:xfrm>
              <a:off x="1830" y="2940"/>
              <a:ext cx="23" cy="23"/>
            </a:xfrm>
            <a:custGeom>
              <a:avLst/>
              <a:gdLst>
                <a:gd name="T0" fmla="*/ 12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2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94" name="Freeform 172"/>
            <p:cNvSpPr>
              <a:spLocks/>
            </p:cNvSpPr>
            <p:nvPr/>
          </p:nvSpPr>
          <p:spPr bwMode="auto">
            <a:xfrm>
              <a:off x="2217" y="2935"/>
              <a:ext cx="23" cy="23"/>
            </a:xfrm>
            <a:custGeom>
              <a:avLst/>
              <a:gdLst>
                <a:gd name="T0" fmla="*/ 12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2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95" name="Freeform 173"/>
            <p:cNvSpPr>
              <a:spLocks/>
            </p:cNvSpPr>
            <p:nvPr/>
          </p:nvSpPr>
          <p:spPr bwMode="auto">
            <a:xfrm>
              <a:off x="1796" y="2935"/>
              <a:ext cx="23" cy="23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96" name="Freeform 174"/>
            <p:cNvSpPr>
              <a:spLocks/>
            </p:cNvSpPr>
            <p:nvPr/>
          </p:nvSpPr>
          <p:spPr bwMode="auto">
            <a:xfrm>
              <a:off x="2251" y="2935"/>
              <a:ext cx="22" cy="23"/>
            </a:xfrm>
            <a:custGeom>
              <a:avLst/>
              <a:gdLst>
                <a:gd name="T0" fmla="*/ 11 w 45"/>
                <a:gd name="T1" fmla="*/ 0 h 45"/>
                <a:gd name="T2" fmla="*/ 22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97" name="Freeform 175"/>
            <p:cNvSpPr>
              <a:spLocks/>
            </p:cNvSpPr>
            <p:nvPr/>
          </p:nvSpPr>
          <p:spPr bwMode="auto">
            <a:xfrm>
              <a:off x="1763" y="2935"/>
              <a:ext cx="22" cy="23"/>
            </a:xfrm>
            <a:custGeom>
              <a:avLst/>
              <a:gdLst>
                <a:gd name="T0" fmla="*/ 11 w 44"/>
                <a:gd name="T1" fmla="*/ 0 h 45"/>
                <a:gd name="T2" fmla="*/ 22 w 44"/>
                <a:gd name="T3" fmla="*/ 23 h 45"/>
                <a:gd name="T4" fmla="*/ 0 w 44"/>
                <a:gd name="T5" fmla="*/ 23 h 45"/>
                <a:gd name="T6" fmla="*/ 11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98" name="Freeform 176"/>
            <p:cNvSpPr>
              <a:spLocks/>
            </p:cNvSpPr>
            <p:nvPr/>
          </p:nvSpPr>
          <p:spPr bwMode="auto">
            <a:xfrm>
              <a:off x="2285" y="2935"/>
              <a:ext cx="22" cy="23"/>
            </a:xfrm>
            <a:custGeom>
              <a:avLst/>
              <a:gdLst>
                <a:gd name="T0" fmla="*/ 11 w 45"/>
                <a:gd name="T1" fmla="*/ 0 h 45"/>
                <a:gd name="T2" fmla="*/ 22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99" name="Freeform 177"/>
            <p:cNvSpPr>
              <a:spLocks/>
            </p:cNvSpPr>
            <p:nvPr/>
          </p:nvSpPr>
          <p:spPr bwMode="auto">
            <a:xfrm>
              <a:off x="2015" y="2935"/>
              <a:ext cx="23" cy="23"/>
            </a:xfrm>
            <a:custGeom>
              <a:avLst/>
              <a:gdLst>
                <a:gd name="T0" fmla="*/ 12 w 44"/>
                <a:gd name="T1" fmla="*/ 0 h 45"/>
                <a:gd name="T2" fmla="*/ 23 w 44"/>
                <a:gd name="T3" fmla="*/ 23 h 45"/>
                <a:gd name="T4" fmla="*/ 0 w 44"/>
                <a:gd name="T5" fmla="*/ 23 h 45"/>
                <a:gd name="T6" fmla="*/ 12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00" name="Freeform 178"/>
            <p:cNvSpPr>
              <a:spLocks/>
            </p:cNvSpPr>
            <p:nvPr/>
          </p:nvSpPr>
          <p:spPr bwMode="auto">
            <a:xfrm>
              <a:off x="2041" y="2935"/>
              <a:ext cx="22" cy="23"/>
            </a:xfrm>
            <a:custGeom>
              <a:avLst/>
              <a:gdLst>
                <a:gd name="T0" fmla="*/ 11 w 45"/>
                <a:gd name="T1" fmla="*/ 0 h 45"/>
                <a:gd name="T2" fmla="*/ 22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01" name="Freeform 179"/>
            <p:cNvSpPr>
              <a:spLocks/>
            </p:cNvSpPr>
            <p:nvPr/>
          </p:nvSpPr>
          <p:spPr bwMode="auto">
            <a:xfrm>
              <a:off x="1982" y="2931"/>
              <a:ext cx="22" cy="22"/>
            </a:xfrm>
            <a:custGeom>
              <a:avLst/>
              <a:gdLst>
                <a:gd name="T0" fmla="*/ 11 w 45"/>
                <a:gd name="T1" fmla="*/ 0 h 44"/>
                <a:gd name="T2" fmla="*/ 22 w 45"/>
                <a:gd name="T3" fmla="*/ 22 h 44"/>
                <a:gd name="T4" fmla="*/ 0 w 45"/>
                <a:gd name="T5" fmla="*/ 22 h 44"/>
                <a:gd name="T6" fmla="*/ 11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23" y="0"/>
                  </a:moveTo>
                  <a:lnTo>
                    <a:pt x="45" y="44"/>
                  </a:lnTo>
                  <a:lnTo>
                    <a:pt x="0" y="4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02" name="Freeform 180"/>
            <p:cNvSpPr>
              <a:spLocks/>
            </p:cNvSpPr>
            <p:nvPr/>
          </p:nvSpPr>
          <p:spPr bwMode="auto">
            <a:xfrm>
              <a:off x="2074" y="2931"/>
              <a:ext cx="23" cy="22"/>
            </a:xfrm>
            <a:custGeom>
              <a:avLst/>
              <a:gdLst>
                <a:gd name="T0" fmla="*/ 12 w 45"/>
                <a:gd name="T1" fmla="*/ 0 h 44"/>
                <a:gd name="T2" fmla="*/ 23 w 45"/>
                <a:gd name="T3" fmla="*/ 22 h 44"/>
                <a:gd name="T4" fmla="*/ 0 w 45"/>
                <a:gd name="T5" fmla="*/ 22 h 44"/>
                <a:gd name="T6" fmla="*/ 12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23" y="0"/>
                  </a:moveTo>
                  <a:lnTo>
                    <a:pt x="45" y="44"/>
                  </a:lnTo>
                  <a:lnTo>
                    <a:pt x="0" y="4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03" name="Freeform 181"/>
            <p:cNvSpPr>
              <a:spLocks/>
            </p:cNvSpPr>
            <p:nvPr/>
          </p:nvSpPr>
          <p:spPr bwMode="auto">
            <a:xfrm>
              <a:off x="2032" y="2926"/>
              <a:ext cx="23" cy="23"/>
            </a:xfrm>
            <a:custGeom>
              <a:avLst/>
              <a:gdLst>
                <a:gd name="T0" fmla="*/ 12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2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04" name="Freeform 182"/>
            <p:cNvSpPr>
              <a:spLocks/>
            </p:cNvSpPr>
            <p:nvPr/>
          </p:nvSpPr>
          <p:spPr bwMode="auto">
            <a:xfrm>
              <a:off x="2066" y="2926"/>
              <a:ext cx="22" cy="23"/>
            </a:xfrm>
            <a:custGeom>
              <a:avLst/>
              <a:gdLst>
                <a:gd name="T0" fmla="*/ 11 w 44"/>
                <a:gd name="T1" fmla="*/ 0 h 45"/>
                <a:gd name="T2" fmla="*/ 22 w 44"/>
                <a:gd name="T3" fmla="*/ 23 h 45"/>
                <a:gd name="T4" fmla="*/ 0 w 44"/>
                <a:gd name="T5" fmla="*/ 23 h 45"/>
                <a:gd name="T6" fmla="*/ 11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05" name="Freeform 183"/>
            <p:cNvSpPr>
              <a:spLocks/>
            </p:cNvSpPr>
            <p:nvPr/>
          </p:nvSpPr>
          <p:spPr bwMode="auto">
            <a:xfrm>
              <a:off x="1998" y="2926"/>
              <a:ext cx="23" cy="23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06" name="Freeform 184"/>
            <p:cNvSpPr>
              <a:spLocks/>
            </p:cNvSpPr>
            <p:nvPr/>
          </p:nvSpPr>
          <p:spPr bwMode="auto">
            <a:xfrm>
              <a:off x="2099" y="2926"/>
              <a:ext cx="23" cy="23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07" name="Freeform 185"/>
            <p:cNvSpPr>
              <a:spLocks/>
            </p:cNvSpPr>
            <p:nvPr/>
          </p:nvSpPr>
          <p:spPr bwMode="auto">
            <a:xfrm>
              <a:off x="1965" y="2926"/>
              <a:ext cx="22" cy="23"/>
            </a:xfrm>
            <a:custGeom>
              <a:avLst/>
              <a:gdLst>
                <a:gd name="T0" fmla="*/ 11 w 44"/>
                <a:gd name="T1" fmla="*/ 0 h 45"/>
                <a:gd name="T2" fmla="*/ 22 w 44"/>
                <a:gd name="T3" fmla="*/ 23 h 45"/>
                <a:gd name="T4" fmla="*/ 0 w 44"/>
                <a:gd name="T5" fmla="*/ 23 h 45"/>
                <a:gd name="T6" fmla="*/ 11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08" name="Freeform 186"/>
            <p:cNvSpPr>
              <a:spLocks/>
            </p:cNvSpPr>
            <p:nvPr/>
          </p:nvSpPr>
          <p:spPr bwMode="auto">
            <a:xfrm>
              <a:off x="2133" y="2926"/>
              <a:ext cx="23" cy="23"/>
            </a:xfrm>
            <a:custGeom>
              <a:avLst/>
              <a:gdLst>
                <a:gd name="T0" fmla="*/ 12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2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09" name="Freeform 187"/>
            <p:cNvSpPr>
              <a:spLocks/>
            </p:cNvSpPr>
            <p:nvPr/>
          </p:nvSpPr>
          <p:spPr bwMode="auto">
            <a:xfrm>
              <a:off x="1931" y="2926"/>
              <a:ext cx="23" cy="23"/>
            </a:xfrm>
            <a:custGeom>
              <a:avLst/>
              <a:gdLst>
                <a:gd name="T0" fmla="*/ 12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2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10" name="Freeform 188"/>
            <p:cNvSpPr>
              <a:spLocks/>
            </p:cNvSpPr>
            <p:nvPr/>
          </p:nvSpPr>
          <p:spPr bwMode="auto">
            <a:xfrm>
              <a:off x="2167" y="2926"/>
              <a:ext cx="22" cy="23"/>
            </a:xfrm>
            <a:custGeom>
              <a:avLst/>
              <a:gdLst>
                <a:gd name="T0" fmla="*/ 11 w 44"/>
                <a:gd name="T1" fmla="*/ 0 h 45"/>
                <a:gd name="T2" fmla="*/ 22 w 44"/>
                <a:gd name="T3" fmla="*/ 23 h 45"/>
                <a:gd name="T4" fmla="*/ 0 w 44"/>
                <a:gd name="T5" fmla="*/ 23 h 45"/>
                <a:gd name="T6" fmla="*/ 11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11" name="Freeform 189"/>
            <p:cNvSpPr>
              <a:spLocks/>
            </p:cNvSpPr>
            <p:nvPr/>
          </p:nvSpPr>
          <p:spPr bwMode="auto">
            <a:xfrm>
              <a:off x="1897" y="2926"/>
              <a:ext cx="23" cy="23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12" name="Freeform 190"/>
            <p:cNvSpPr>
              <a:spLocks/>
            </p:cNvSpPr>
            <p:nvPr/>
          </p:nvSpPr>
          <p:spPr bwMode="auto">
            <a:xfrm>
              <a:off x="2200" y="2926"/>
              <a:ext cx="23" cy="23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13" name="Freeform 191"/>
            <p:cNvSpPr>
              <a:spLocks/>
            </p:cNvSpPr>
            <p:nvPr/>
          </p:nvSpPr>
          <p:spPr bwMode="auto">
            <a:xfrm>
              <a:off x="1864" y="2921"/>
              <a:ext cx="22" cy="23"/>
            </a:xfrm>
            <a:custGeom>
              <a:avLst/>
              <a:gdLst>
                <a:gd name="T0" fmla="*/ 11 w 44"/>
                <a:gd name="T1" fmla="*/ 0 h 45"/>
                <a:gd name="T2" fmla="*/ 22 w 44"/>
                <a:gd name="T3" fmla="*/ 23 h 45"/>
                <a:gd name="T4" fmla="*/ 0 w 44"/>
                <a:gd name="T5" fmla="*/ 23 h 45"/>
                <a:gd name="T6" fmla="*/ 11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14" name="Freeform 192"/>
            <p:cNvSpPr>
              <a:spLocks/>
            </p:cNvSpPr>
            <p:nvPr/>
          </p:nvSpPr>
          <p:spPr bwMode="auto">
            <a:xfrm>
              <a:off x="2234" y="2921"/>
              <a:ext cx="23" cy="23"/>
            </a:xfrm>
            <a:custGeom>
              <a:avLst/>
              <a:gdLst>
                <a:gd name="T0" fmla="*/ 12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2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15" name="Freeform 193"/>
            <p:cNvSpPr>
              <a:spLocks/>
            </p:cNvSpPr>
            <p:nvPr/>
          </p:nvSpPr>
          <p:spPr bwMode="auto">
            <a:xfrm>
              <a:off x="1830" y="2921"/>
              <a:ext cx="23" cy="23"/>
            </a:xfrm>
            <a:custGeom>
              <a:avLst/>
              <a:gdLst>
                <a:gd name="T0" fmla="*/ 12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2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16" name="Freeform 194"/>
            <p:cNvSpPr>
              <a:spLocks/>
            </p:cNvSpPr>
            <p:nvPr/>
          </p:nvSpPr>
          <p:spPr bwMode="auto">
            <a:xfrm>
              <a:off x="2268" y="2917"/>
              <a:ext cx="22" cy="22"/>
            </a:xfrm>
            <a:custGeom>
              <a:avLst/>
              <a:gdLst>
                <a:gd name="T0" fmla="*/ 11 w 45"/>
                <a:gd name="T1" fmla="*/ 0 h 44"/>
                <a:gd name="T2" fmla="*/ 22 w 45"/>
                <a:gd name="T3" fmla="*/ 22 h 44"/>
                <a:gd name="T4" fmla="*/ 0 w 45"/>
                <a:gd name="T5" fmla="*/ 22 h 44"/>
                <a:gd name="T6" fmla="*/ 11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23" y="0"/>
                  </a:moveTo>
                  <a:lnTo>
                    <a:pt x="45" y="44"/>
                  </a:lnTo>
                  <a:lnTo>
                    <a:pt x="0" y="4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17" name="Freeform 195"/>
            <p:cNvSpPr>
              <a:spLocks/>
            </p:cNvSpPr>
            <p:nvPr/>
          </p:nvSpPr>
          <p:spPr bwMode="auto">
            <a:xfrm>
              <a:off x="1796" y="2917"/>
              <a:ext cx="23" cy="22"/>
            </a:xfrm>
            <a:custGeom>
              <a:avLst/>
              <a:gdLst>
                <a:gd name="T0" fmla="*/ 11 w 45"/>
                <a:gd name="T1" fmla="*/ 0 h 44"/>
                <a:gd name="T2" fmla="*/ 23 w 45"/>
                <a:gd name="T3" fmla="*/ 22 h 44"/>
                <a:gd name="T4" fmla="*/ 0 w 45"/>
                <a:gd name="T5" fmla="*/ 22 h 44"/>
                <a:gd name="T6" fmla="*/ 11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22" y="0"/>
                  </a:moveTo>
                  <a:lnTo>
                    <a:pt x="45" y="44"/>
                  </a:lnTo>
                  <a:lnTo>
                    <a:pt x="0" y="4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18" name="Freeform 196"/>
            <p:cNvSpPr>
              <a:spLocks/>
            </p:cNvSpPr>
            <p:nvPr/>
          </p:nvSpPr>
          <p:spPr bwMode="auto">
            <a:xfrm>
              <a:off x="2301" y="2912"/>
              <a:ext cx="23" cy="23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19" name="Freeform 197"/>
            <p:cNvSpPr>
              <a:spLocks/>
            </p:cNvSpPr>
            <p:nvPr/>
          </p:nvSpPr>
          <p:spPr bwMode="auto">
            <a:xfrm>
              <a:off x="1763" y="2912"/>
              <a:ext cx="22" cy="23"/>
            </a:xfrm>
            <a:custGeom>
              <a:avLst/>
              <a:gdLst>
                <a:gd name="T0" fmla="*/ 11 w 44"/>
                <a:gd name="T1" fmla="*/ 0 h 45"/>
                <a:gd name="T2" fmla="*/ 22 w 44"/>
                <a:gd name="T3" fmla="*/ 23 h 45"/>
                <a:gd name="T4" fmla="*/ 0 w 44"/>
                <a:gd name="T5" fmla="*/ 23 h 45"/>
                <a:gd name="T6" fmla="*/ 11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20" name="Freeform 198"/>
            <p:cNvSpPr>
              <a:spLocks/>
            </p:cNvSpPr>
            <p:nvPr/>
          </p:nvSpPr>
          <p:spPr bwMode="auto">
            <a:xfrm>
              <a:off x="2049" y="2912"/>
              <a:ext cx="22" cy="23"/>
            </a:xfrm>
            <a:custGeom>
              <a:avLst/>
              <a:gdLst>
                <a:gd name="T0" fmla="*/ 11 w 45"/>
                <a:gd name="T1" fmla="*/ 0 h 45"/>
                <a:gd name="T2" fmla="*/ 22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21" name="Freeform 199"/>
            <p:cNvSpPr>
              <a:spLocks/>
            </p:cNvSpPr>
            <p:nvPr/>
          </p:nvSpPr>
          <p:spPr bwMode="auto">
            <a:xfrm>
              <a:off x="2015" y="2912"/>
              <a:ext cx="23" cy="23"/>
            </a:xfrm>
            <a:custGeom>
              <a:avLst/>
              <a:gdLst>
                <a:gd name="T0" fmla="*/ 12 w 44"/>
                <a:gd name="T1" fmla="*/ 0 h 45"/>
                <a:gd name="T2" fmla="*/ 23 w 44"/>
                <a:gd name="T3" fmla="*/ 23 h 45"/>
                <a:gd name="T4" fmla="*/ 0 w 44"/>
                <a:gd name="T5" fmla="*/ 23 h 45"/>
                <a:gd name="T6" fmla="*/ 12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22" name="Freeform 200"/>
            <p:cNvSpPr>
              <a:spLocks/>
            </p:cNvSpPr>
            <p:nvPr/>
          </p:nvSpPr>
          <p:spPr bwMode="auto">
            <a:xfrm>
              <a:off x="2083" y="2912"/>
              <a:ext cx="22" cy="23"/>
            </a:xfrm>
            <a:custGeom>
              <a:avLst/>
              <a:gdLst>
                <a:gd name="T0" fmla="*/ 11 w 45"/>
                <a:gd name="T1" fmla="*/ 0 h 45"/>
                <a:gd name="T2" fmla="*/ 22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23" name="Freeform 201"/>
            <p:cNvSpPr>
              <a:spLocks/>
            </p:cNvSpPr>
            <p:nvPr/>
          </p:nvSpPr>
          <p:spPr bwMode="auto">
            <a:xfrm>
              <a:off x="1982" y="2912"/>
              <a:ext cx="22" cy="23"/>
            </a:xfrm>
            <a:custGeom>
              <a:avLst/>
              <a:gdLst>
                <a:gd name="T0" fmla="*/ 11 w 45"/>
                <a:gd name="T1" fmla="*/ 0 h 45"/>
                <a:gd name="T2" fmla="*/ 22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24" name="Freeform 202"/>
            <p:cNvSpPr>
              <a:spLocks/>
            </p:cNvSpPr>
            <p:nvPr/>
          </p:nvSpPr>
          <p:spPr bwMode="auto">
            <a:xfrm>
              <a:off x="2116" y="2912"/>
              <a:ext cx="23" cy="23"/>
            </a:xfrm>
            <a:custGeom>
              <a:avLst/>
              <a:gdLst>
                <a:gd name="T0" fmla="*/ 12 w 44"/>
                <a:gd name="T1" fmla="*/ 0 h 45"/>
                <a:gd name="T2" fmla="*/ 23 w 44"/>
                <a:gd name="T3" fmla="*/ 23 h 45"/>
                <a:gd name="T4" fmla="*/ 0 w 44"/>
                <a:gd name="T5" fmla="*/ 23 h 45"/>
                <a:gd name="T6" fmla="*/ 12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25" name="Freeform 203"/>
            <p:cNvSpPr>
              <a:spLocks/>
            </p:cNvSpPr>
            <p:nvPr/>
          </p:nvSpPr>
          <p:spPr bwMode="auto">
            <a:xfrm>
              <a:off x="1948" y="2907"/>
              <a:ext cx="22" cy="23"/>
            </a:xfrm>
            <a:custGeom>
              <a:avLst/>
              <a:gdLst>
                <a:gd name="T0" fmla="*/ 11 w 45"/>
                <a:gd name="T1" fmla="*/ 0 h 45"/>
                <a:gd name="T2" fmla="*/ 22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26" name="Freeform 204"/>
            <p:cNvSpPr>
              <a:spLocks/>
            </p:cNvSpPr>
            <p:nvPr/>
          </p:nvSpPr>
          <p:spPr bwMode="auto">
            <a:xfrm>
              <a:off x="2150" y="2907"/>
              <a:ext cx="22" cy="23"/>
            </a:xfrm>
            <a:custGeom>
              <a:avLst/>
              <a:gdLst>
                <a:gd name="T0" fmla="*/ 11 w 45"/>
                <a:gd name="T1" fmla="*/ 0 h 45"/>
                <a:gd name="T2" fmla="*/ 22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27" name="Freeform 205"/>
            <p:cNvSpPr>
              <a:spLocks/>
            </p:cNvSpPr>
            <p:nvPr/>
          </p:nvSpPr>
          <p:spPr bwMode="auto">
            <a:xfrm>
              <a:off x="1914" y="2907"/>
              <a:ext cx="23" cy="23"/>
            </a:xfrm>
            <a:custGeom>
              <a:avLst/>
              <a:gdLst>
                <a:gd name="T0" fmla="*/ 12 w 44"/>
                <a:gd name="T1" fmla="*/ 0 h 45"/>
                <a:gd name="T2" fmla="*/ 23 w 44"/>
                <a:gd name="T3" fmla="*/ 23 h 45"/>
                <a:gd name="T4" fmla="*/ 0 w 44"/>
                <a:gd name="T5" fmla="*/ 23 h 45"/>
                <a:gd name="T6" fmla="*/ 12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28" name="Freeform 206"/>
            <p:cNvSpPr>
              <a:spLocks/>
            </p:cNvSpPr>
            <p:nvPr/>
          </p:nvSpPr>
          <p:spPr bwMode="auto">
            <a:xfrm>
              <a:off x="2184" y="2907"/>
              <a:ext cx="22" cy="23"/>
            </a:xfrm>
            <a:custGeom>
              <a:avLst/>
              <a:gdLst>
                <a:gd name="T0" fmla="*/ 11 w 45"/>
                <a:gd name="T1" fmla="*/ 0 h 45"/>
                <a:gd name="T2" fmla="*/ 22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29" name="Freeform 207"/>
            <p:cNvSpPr>
              <a:spLocks/>
            </p:cNvSpPr>
            <p:nvPr/>
          </p:nvSpPr>
          <p:spPr bwMode="auto">
            <a:xfrm>
              <a:off x="1881" y="2903"/>
              <a:ext cx="22" cy="22"/>
            </a:xfrm>
            <a:custGeom>
              <a:avLst/>
              <a:gdLst>
                <a:gd name="T0" fmla="*/ 11 w 45"/>
                <a:gd name="T1" fmla="*/ 0 h 44"/>
                <a:gd name="T2" fmla="*/ 22 w 45"/>
                <a:gd name="T3" fmla="*/ 22 h 44"/>
                <a:gd name="T4" fmla="*/ 0 w 45"/>
                <a:gd name="T5" fmla="*/ 22 h 44"/>
                <a:gd name="T6" fmla="*/ 11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23" y="0"/>
                  </a:moveTo>
                  <a:lnTo>
                    <a:pt x="45" y="44"/>
                  </a:lnTo>
                  <a:lnTo>
                    <a:pt x="0" y="4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0" name="Freeform 208"/>
            <p:cNvSpPr>
              <a:spLocks/>
            </p:cNvSpPr>
            <p:nvPr/>
          </p:nvSpPr>
          <p:spPr bwMode="auto">
            <a:xfrm>
              <a:off x="2217" y="2903"/>
              <a:ext cx="23" cy="22"/>
            </a:xfrm>
            <a:custGeom>
              <a:avLst/>
              <a:gdLst>
                <a:gd name="T0" fmla="*/ 12 w 45"/>
                <a:gd name="T1" fmla="*/ 0 h 44"/>
                <a:gd name="T2" fmla="*/ 23 w 45"/>
                <a:gd name="T3" fmla="*/ 22 h 44"/>
                <a:gd name="T4" fmla="*/ 0 w 45"/>
                <a:gd name="T5" fmla="*/ 22 h 44"/>
                <a:gd name="T6" fmla="*/ 12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23" y="0"/>
                  </a:moveTo>
                  <a:lnTo>
                    <a:pt x="45" y="44"/>
                  </a:lnTo>
                  <a:lnTo>
                    <a:pt x="0" y="4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1" name="Freeform 209"/>
            <p:cNvSpPr>
              <a:spLocks/>
            </p:cNvSpPr>
            <p:nvPr/>
          </p:nvSpPr>
          <p:spPr bwMode="auto">
            <a:xfrm>
              <a:off x="1847" y="2903"/>
              <a:ext cx="22" cy="22"/>
            </a:xfrm>
            <a:custGeom>
              <a:avLst/>
              <a:gdLst>
                <a:gd name="T0" fmla="*/ 11 w 45"/>
                <a:gd name="T1" fmla="*/ 0 h 44"/>
                <a:gd name="T2" fmla="*/ 22 w 45"/>
                <a:gd name="T3" fmla="*/ 22 h 44"/>
                <a:gd name="T4" fmla="*/ 0 w 45"/>
                <a:gd name="T5" fmla="*/ 22 h 44"/>
                <a:gd name="T6" fmla="*/ 11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22" y="0"/>
                  </a:moveTo>
                  <a:lnTo>
                    <a:pt x="45" y="44"/>
                  </a:lnTo>
                  <a:lnTo>
                    <a:pt x="0" y="4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2" name="Freeform 210"/>
            <p:cNvSpPr>
              <a:spLocks/>
            </p:cNvSpPr>
            <p:nvPr/>
          </p:nvSpPr>
          <p:spPr bwMode="auto">
            <a:xfrm>
              <a:off x="2251" y="2903"/>
              <a:ext cx="22" cy="22"/>
            </a:xfrm>
            <a:custGeom>
              <a:avLst/>
              <a:gdLst>
                <a:gd name="T0" fmla="*/ 11 w 45"/>
                <a:gd name="T1" fmla="*/ 0 h 44"/>
                <a:gd name="T2" fmla="*/ 22 w 45"/>
                <a:gd name="T3" fmla="*/ 22 h 44"/>
                <a:gd name="T4" fmla="*/ 0 w 45"/>
                <a:gd name="T5" fmla="*/ 22 h 44"/>
                <a:gd name="T6" fmla="*/ 11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22" y="0"/>
                  </a:moveTo>
                  <a:lnTo>
                    <a:pt x="45" y="44"/>
                  </a:lnTo>
                  <a:lnTo>
                    <a:pt x="0" y="4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3" name="Freeform 211"/>
            <p:cNvSpPr>
              <a:spLocks/>
            </p:cNvSpPr>
            <p:nvPr/>
          </p:nvSpPr>
          <p:spPr bwMode="auto">
            <a:xfrm>
              <a:off x="1813" y="2898"/>
              <a:ext cx="23" cy="23"/>
            </a:xfrm>
            <a:custGeom>
              <a:avLst/>
              <a:gdLst>
                <a:gd name="T0" fmla="*/ 12 w 44"/>
                <a:gd name="T1" fmla="*/ 0 h 45"/>
                <a:gd name="T2" fmla="*/ 23 w 44"/>
                <a:gd name="T3" fmla="*/ 23 h 45"/>
                <a:gd name="T4" fmla="*/ 0 w 44"/>
                <a:gd name="T5" fmla="*/ 23 h 45"/>
                <a:gd name="T6" fmla="*/ 12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4" name="Freeform 212"/>
            <p:cNvSpPr>
              <a:spLocks/>
            </p:cNvSpPr>
            <p:nvPr/>
          </p:nvSpPr>
          <p:spPr bwMode="auto">
            <a:xfrm>
              <a:off x="2285" y="2898"/>
              <a:ext cx="22" cy="23"/>
            </a:xfrm>
            <a:custGeom>
              <a:avLst/>
              <a:gdLst>
                <a:gd name="T0" fmla="*/ 11 w 45"/>
                <a:gd name="T1" fmla="*/ 0 h 45"/>
                <a:gd name="T2" fmla="*/ 22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5" name="Freeform 213"/>
            <p:cNvSpPr>
              <a:spLocks/>
            </p:cNvSpPr>
            <p:nvPr/>
          </p:nvSpPr>
          <p:spPr bwMode="auto">
            <a:xfrm>
              <a:off x="1780" y="2898"/>
              <a:ext cx="22" cy="23"/>
            </a:xfrm>
            <a:custGeom>
              <a:avLst/>
              <a:gdLst>
                <a:gd name="T0" fmla="*/ 11 w 45"/>
                <a:gd name="T1" fmla="*/ 0 h 45"/>
                <a:gd name="T2" fmla="*/ 22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6" name="Freeform 214"/>
            <p:cNvSpPr>
              <a:spLocks/>
            </p:cNvSpPr>
            <p:nvPr/>
          </p:nvSpPr>
          <p:spPr bwMode="auto">
            <a:xfrm>
              <a:off x="2041" y="2898"/>
              <a:ext cx="22" cy="23"/>
            </a:xfrm>
            <a:custGeom>
              <a:avLst/>
              <a:gdLst>
                <a:gd name="T0" fmla="*/ 11 w 45"/>
                <a:gd name="T1" fmla="*/ 0 h 45"/>
                <a:gd name="T2" fmla="*/ 22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7" name="Freeform 215"/>
            <p:cNvSpPr>
              <a:spLocks/>
            </p:cNvSpPr>
            <p:nvPr/>
          </p:nvSpPr>
          <p:spPr bwMode="auto">
            <a:xfrm>
              <a:off x="2024" y="2898"/>
              <a:ext cx="22" cy="23"/>
            </a:xfrm>
            <a:custGeom>
              <a:avLst/>
              <a:gdLst>
                <a:gd name="T0" fmla="*/ 11 w 45"/>
                <a:gd name="T1" fmla="*/ 0 h 45"/>
                <a:gd name="T2" fmla="*/ 22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8" name="Freeform 216"/>
            <p:cNvSpPr>
              <a:spLocks/>
            </p:cNvSpPr>
            <p:nvPr/>
          </p:nvSpPr>
          <p:spPr bwMode="auto">
            <a:xfrm>
              <a:off x="2074" y="2893"/>
              <a:ext cx="23" cy="23"/>
            </a:xfrm>
            <a:custGeom>
              <a:avLst/>
              <a:gdLst>
                <a:gd name="T0" fmla="*/ 12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2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9" name="Freeform 217"/>
            <p:cNvSpPr>
              <a:spLocks/>
            </p:cNvSpPr>
            <p:nvPr/>
          </p:nvSpPr>
          <p:spPr bwMode="auto">
            <a:xfrm>
              <a:off x="1990" y="2893"/>
              <a:ext cx="22" cy="23"/>
            </a:xfrm>
            <a:custGeom>
              <a:avLst/>
              <a:gdLst>
                <a:gd name="T0" fmla="*/ 11 w 45"/>
                <a:gd name="T1" fmla="*/ 0 h 45"/>
                <a:gd name="T2" fmla="*/ 22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40" name="Freeform 218"/>
            <p:cNvSpPr>
              <a:spLocks/>
            </p:cNvSpPr>
            <p:nvPr/>
          </p:nvSpPr>
          <p:spPr bwMode="auto">
            <a:xfrm>
              <a:off x="2108" y="2893"/>
              <a:ext cx="22" cy="23"/>
            </a:xfrm>
            <a:custGeom>
              <a:avLst/>
              <a:gdLst>
                <a:gd name="T0" fmla="*/ 11 w 45"/>
                <a:gd name="T1" fmla="*/ 0 h 45"/>
                <a:gd name="T2" fmla="*/ 22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41" name="Freeform 219"/>
            <p:cNvSpPr>
              <a:spLocks/>
            </p:cNvSpPr>
            <p:nvPr/>
          </p:nvSpPr>
          <p:spPr bwMode="auto">
            <a:xfrm>
              <a:off x="1956" y="2893"/>
              <a:ext cx="23" cy="23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42" name="Freeform 220"/>
            <p:cNvSpPr>
              <a:spLocks/>
            </p:cNvSpPr>
            <p:nvPr/>
          </p:nvSpPr>
          <p:spPr bwMode="auto">
            <a:xfrm>
              <a:off x="2142" y="2893"/>
              <a:ext cx="22" cy="23"/>
            </a:xfrm>
            <a:custGeom>
              <a:avLst/>
              <a:gdLst>
                <a:gd name="T0" fmla="*/ 11 w 45"/>
                <a:gd name="T1" fmla="*/ 0 h 45"/>
                <a:gd name="T2" fmla="*/ 22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43" name="Freeform 221"/>
            <p:cNvSpPr>
              <a:spLocks/>
            </p:cNvSpPr>
            <p:nvPr/>
          </p:nvSpPr>
          <p:spPr bwMode="auto">
            <a:xfrm>
              <a:off x="1923" y="2893"/>
              <a:ext cx="22" cy="23"/>
            </a:xfrm>
            <a:custGeom>
              <a:avLst/>
              <a:gdLst>
                <a:gd name="T0" fmla="*/ 11 w 45"/>
                <a:gd name="T1" fmla="*/ 0 h 45"/>
                <a:gd name="T2" fmla="*/ 22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844" name="Group 222"/>
            <p:cNvGrpSpPr>
              <a:grpSpLocks/>
            </p:cNvGrpSpPr>
            <p:nvPr/>
          </p:nvGrpSpPr>
          <p:grpSpPr bwMode="auto">
            <a:xfrm>
              <a:off x="1763" y="2688"/>
              <a:ext cx="561" cy="228"/>
              <a:chOff x="1793" y="2843"/>
              <a:chExt cx="561" cy="228"/>
            </a:xfrm>
          </p:grpSpPr>
          <p:sp>
            <p:nvSpPr>
              <p:cNvPr id="26932" name="Freeform 223"/>
              <p:cNvSpPr>
                <a:spLocks/>
              </p:cNvSpPr>
              <p:nvPr/>
            </p:nvSpPr>
            <p:spPr bwMode="auto">
              <a:xfrm>
                <a:off x="2205" y="3048"/>
                <a:ext cx="23" cy="23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33" name="Freeform 224"/>
              <p:cNvSpPr>
                <a:spLocks/>
              </p:cNvSpPr>
              <p:nvPr/>
            </p:nvSpPr>
            <p:spPr bwMode="auto">
              <a:xfrm>
                <a:off x="2062" y="3044"/>
                <a:ext cx="23" cy="22"/>
              </a:xfrm>
              <a:custGeom>
                <a:avLst/>
                <a:gdLst>
                  <a:gd name="T0" fmla="*/ 12 w 45"/>
                  <a:gd name="T1" fmla="*/ 0 h 44"/>
                  <a:gd name="T2" fmla="*/ 23 w 45"/>
                  <a:gd name="T3" fmla="*/ 22 h 44"/>
                  <a:gd name="T4" fmla="*/ 0 w 45"/>
                  <a:gd name="T5" fmla="*/ 22 h 44"/>
                  <a:gd name="T6" fmla="*/ 12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3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34" name="Freeform 225"/>
              <p:cNvSpPr>
                <a:spLocks/>
              </p:cNvSpPr>
              <p:nvPr/>
            </p:nvSpPr>
            <p:spPr bwMode="auto">
              <a:xfrm>
                <a:off x="2028" y="3044"/>
                <a:ext cx="23" cy="22"/>
              </a:xfrm>
              <a:custGeom>
                <a:avLst/>
                <a:gdLst>
                  <a:gd name="T0" fmla="*/ 11 w 45"/>
                  <a:gd name="T1" fmla="*/ 0 h 44"/>
                  <a:gd name="T2" fmla="*/ 23 w 45"/>
                  <a:gd name="T3" fmla="*/ 22 h 44"/>
                  <a:gd name="T4" fmla="*/ 0 w 45"/>
                  <a:gd name="T5" fmla="*/ 22 h 44"/>
                  <a:gd name="T6" fmla="*/ 11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2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35" name="Freeform 226"/>
              <p:cNvSpPr>
                <a:spLocks/>
              </p:cNvSpPr>
              <p:nvPr/>
            </p:nvSpPr>
            <p:spPr bwMode="auto">
              <a:xfrm>
                <a:off x="2096" y="3044"/>
                <a:ext cx="22" cy="22"/>
              </a:xfrm>
              <a:custGeom>
                <a:avLst/>
                <a:gdLst>
                  <a:gd name="T0" fmla="*/ 11 w 44"/>
                  <a:gd name="T1" fmla="*/ 0 h 44"/>
                  <a:gd name="T2" fmla="*/ 22 w 44"/>
                  <a:gd name="T3" fmla="*/ 22 h 44"/>
                  <a:gd name="T4" fmla="*/ 0 w 44"/>
                  <a:gd name="T5" fmla="*/ 22 h 44"/>
                  <a:gd name="T6" fmla="*/ 11 w 44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4">
                    <a:moveTo>
                      <a:pt x="22" y="0"/>
                    </a:moveTo>
                    <a:lnTo>
                      <a:pt x="44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36" name="Freeform 227"/>
              <p:cNvSpPr>
                <a:spLocks/>
              </p:cNvSpPr>
              <p:nvPr/>
            </p:nvSpPr>
            <p:spPr bwMode="auto">
              <a:xfrm>
                <a:off x="1995" y="3044"/>
                <a:ext cx="22" cy="22"/>
              </a:xfrm>
              <a:custGeom>
                <a:avLst/>
                <a:gdLst>
                  <a:gd name="T0" fmla="*/ 11 w 44"/>
                  <a:gd name="T1" fmla="*/ 0 h 44"/>
                  <a:gd name="T2" fmla="*/ 22 w 44"/>
                  <a:gd name="T3" fmla="*/ 22 h 44"/>
                  <a:gd name="T4" fmla="*/ 0 w 44"/>
                  <a:gd name="T5" fmla="*/ 22 h 44"/>
                  <a:gd name="T6" fmla="*/ 11 w 44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4">
                    <a:moveTo>
                      <a:pt x="22" y="0"/>
                    </a:moveTo>
                    <a:lnTo>
                      <a:pt x="44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37" name="Freeform 228"/>
              <p:cNvSpPr>
                <a:spLocks/>
              </p:cNvSpPr>
              <p:nvPr/>
            </p:nvSpPr>
            <p:spPr bwMode="auto">
              <a:xfrm>
                <a:off x="2129" y="3044"/>
                <a:ext cx="23" cy="22"/>
              </a:xfrm>
              <a:custGeom>
                <a:avLst/>
                <a:gdLst>
                  <a:gd name="T0" fmla="*/ 11 w 45"/>
                  <a:gd name="T1" fmla="*/ 0 h 44"/>
                  <a:gd name="T2" fmla="*/ 23 w 45"/>
                  <a:gd name="T3" fmla="*/ 22 h 44"/>
                  <a:gd name="T4" fmla="*/ 0 w 45"/>
                  <a:gd name="T5" fmla="*/ 22 h 44"/>
                  <a:gd name="T6" fmla="*/ 11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2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38" name="Freeform 229"/>
              <p:cNvSpPr>
                <a:spLocks/>
              </p:cNvSpPr>
              <p:nvPr/>
            </p:nvSpPr>
            <p:spPr bwMode="auto">
              <a:xfrm>
                <a:off x="1961" y="3044"/>
                <a:ext cx="23" cy="22"/>
              </a:xfrm>
              <a:custGeom>
                <a:avLst/>
                <a:gdLst>
                  <a:gd name="T0" fmla="*/ 12 w 45"/>
                  <a:gd name="T1" fmla="*/ 0 h 44"/>
                  <a:gd name="T2" fmla="*/ 23 w 45"/>
                  <a:gd name="T3" fmla="*/ 22 h 44"/>
                  <a:gd name="T4" fmla="*/ 0 w 45"/>
                  <a:gd name="T5" fmla="*/ 22 h 44"/>
                  <a:gd name="T6" fmla="*/ 12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3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39" name="Freeform 230"/>
              <p:cNvSpPr>
                <a:spLocks/>
              </p:cNvSpPr>
              <p:nvPr/>
            </p:nvSpPr>
            <p:spPr bwMode="auto">
              <a:xfrm>
                <a:off x="2163" y="3044"/>
                <a:ext cx="23" cy="22"/>
              </a:xfrm>
              <a:custGeom>
                <a:avLst/>
                <a:gdLst>
                  <a:gd name="T0" fmla="*/ 12 w 45"/>
                  <a:gd name="T1" fmla="*/ 0 h 44"/>
                  <a:gd name="T2" fmla="*/ 23 w 45"/>
                  <a:gd name="T3" fmla="*/ 22 h 44"/>
                  <a:gd name="T4" fmla="*/ 0 w 45"/>
                  <a:gd name="T5" fmla="*/ 22 h 44"/>
                  <a:gd name="T6" fmla="*/ 12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3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40" name="Freeform 231"/>
              <p:cNvSpPr>
                <a:spLocks/>
              </p:cNvSpPr>
              <p:nvPr/>
            </p:nvSpPr>
            <p:spPr bwMode="auto">
              <a:xfrm>
                <a:off x="1927" y="3044"/>
                <a:ext cx="23" cy="22"/>
              </a:xfrm>
              <a:custGeom>
                <a:avLst/>
                <a:gdLst>
                  <a:gd name="T0" fmla="*/ 11 w 45"/>
                  <a:gd name="T1" fmla="*/ 0 h 44"/>
                  <a:gd name="T2" fmla="*/ 23 w 45"/>
                  <a:gd name="T3" fmla="*/ 22 h 44"/>
                  <a:gd name="T4" fmla="*/ 0 w 45"/>
                  <a:gd name="T5" fmla="*/ 22 h 44"/>
                  <a:gd name="T6" fmla="*/ 11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2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41" name="Freeform 232"/>
              <p:cNvSpPr>
                <a:spLocks/>
              </p:cNvSpPr>
              <p:nvPr/>
            </p:nvSpPr>
            <p:spPr bwMode="auto">
              <a:xfrm>
                <a:off x="2197" y="3039"/>
                <a:ext cx="22" cy="23"/>
              </a:xfrm>
              <a:custGeom>
                <a:avLst/>
                <a:gdLst>
                  <a:gd name="T0" fmla="*/ 11 w 44"/>
                  <a:gd name="T1" fmla="*/ 0 h 45"/>
                  <a:gd name="T2" fmla="*/ 22 w 44"/>
                  <a:gd name="T3" fmla="*/ 23 h 45"/>
                  <a:gd name="T4" fmla="*/ 0 w 44"/>
                  <a:gd name="T5" fmla="*/ 23 h 45"/>
                  <a:gd name="T6" fmla="*/ 11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42" name="Freeform 233"/>
              <p:cNvSpPr>
                <a:spLocks/>
              </p:cNvSpPr>
              <p:nvPr/>
            </p:nvSpPr>
            <p:spPr bwMode="auto">
              <a:xfrm>
                <a:off x="1894" y="3039"/>
                <a:ext cx="22" cy="23"/>
              </a:xfrm>
              <a:custGeom>
                <a:avLst/>
                <a:gdLst>
                  <a:gd name="T0" fmla="*/ 11 w 44"/>
                  <a:gd name="T1" fmla="*/ 0 h 45"/>
                  <a:gd name="T2" fmla="*/ 22 w 44"/>
                  <a:gd name="T3" fmla="*/ 23 h 45"/>
                  <a:gd name="T4" fmla="*/ 0 w 44"/>
                  <a:gd name="T5" fmla="*/ 23 h 45"/>
                  <a:gd name="T6" fmla="*/ 11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43" name="Freeform 234"/>
              <p:cNvSpPr>
                <a:spLocks/>
              </p:cNvSpPr>
              <p:nvPr/>
            </p:nvSpPr>
            <p:spPr bwMode="auto">
              <a:xfrm>
                <a:off x="2230" y="3039"/>
                <a:ext cx="23" cy="23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44" name="Freeform 235"/>
              <p:cNvSpPr>
                <a:spLocks/>
              </p:cNvSpPr>
              <p:nvPr/>
            </p:nvSpPr>
            <p:spPr bwMode="auto">
              <a:xfrm>
                <a:off x="1860" y="3039"/>
                <a:ext cx="23" cy="23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45" name="Freeform 236"/>
              <p:cNvSpPr>
                <a:spLocks/>
              </p:cNvSpPr>
              <p:nvPr/>
            </p:nvSpPr>
            <p:spPr bwMode="auto">
              <a:xfrm>
                <a:off x="2264" y="3039"/>
                <a:ext cx="23" cy="23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46" name="Freeform 237"/>
              <p:cNvSpPr>
                <a:spLocks/>
              </p:cNvSpPr>
              <p:nvPr/>
            </p:nvSpPr>
            <p:spPr bwMode="auto">
              <a:xfrm>
                <a:off x="1826" y="3039"/>
                <a:ext cx="23" cy="23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47" name="Freeform 238"/>
              <p:cNvSpPr>
                <a:spLocks/>
              </p:cNvSpPr>
              <p:nvPr/>
            </p:nvSpPr>
            <p:spPr bwMode="auto">
              <a:xfrm>
                <a:off x="2298" y="3039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48" name="Freeform 239"/>
              <p:cNvSpPr>
                <a:spLocks/>
              </p:cNvSpPr>
              <p:nvPr/>
            </p:nvSpPr>
            <p:spPr bwMode="auto">
              <a:xfrm>
                <a:off x="1793" y="3034"/>
                <a:ext cx="22" cy="23"/>
              </a:xfrm>
              <a:custGeom>
                <a:avLst/>
                <a:gdLst>
                  <a:gd name="T0" fmla="*/ 11 w 44"/>
                  <a:gd name="T1" fmla="*/ 0 h 45"/>
                  <a:gd name="T2" fmla="*/ 22 w 44"/>
                  <a:gd name="T3" fmla="*/ 23 h 45"/>
                  <a:gd name="T4" fmla="*/ 0 w 44"/>
                  <a:gd name="T5" fmla="*/ 23 h 45"/>
                  <a:gd name="T6" fmla="*/ 11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49" name="Freeform 240"/>
              <p:cNvSpPr>
                <a:spLocks/>
              </p:cNvSpPr>
              <p:nvPr/>
            </p:nvSpPr>
            <p:spPr bwMode="auto">
              <a:xfrm>
                <a:off x="2331" y="3034"/>
                <a:ext cx="23" cy="23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50" name="Freeform 241"/>
              <p:cNvSpPr>
                <a:spLocks/>
              </p:cNvSpPr>
              <p:nvPr/>
            </p:nvSpPr>
            <p:spPr bwMode="auto">
              <a:xfrm>
                <a:off x="2028" y="3034"/>
                <a:ext cx="23" cy="23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51" name="Freeform 242"/>
              <p:cNvSpPr>
                <a:spLocks/>
              </p:cNvSpPr>
              <p:nvPr/>
            </p:nvSpPr>
            <p:spPr bwMode="auto">
              <a:xfrm>
                <a:off x="2079" y="3034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52" name="Freeform 243"/>
              <p:cNvSpPr>
                <a:spLocks/>
              </p:cNvSpPr>
              <p:nvPr/>
            </p:nvSpPr>
            <p:spPr bwMode="auto">
              <a:xfrm>
                <a:off x="1995" y="3034"/>
                <a:ext cx="22" cy="23"/>
              </a:xfrm>
              <a:custGeom>
                <a:avLst/>
                <a:gdLst>
                  <a:gd name="T0" fmla="*/ 11 w 44"/>
                  <a:gd name="T1" fmla="*/ 0 h 45"/>
                  <a:gd name="T2" fmla="*/ 22 w 44"/>
                  <a:gd name="T3" fmla="*/ 23 h 45"/>
                  <a:gd name="T4" fmla="*/ 0 w 44"/>
                  <a:gd name="T5" fmla="*/ 23 h 45"/>
                  <a:gd name="T6" fmla="*/ 11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53" name="Freeform 244"/>
              <p:cNvSpPr>
                <a:spLocks/>
              </p:cNvSpPr>
              <p:nvPr/>
            </p:nvSpPr>
            <p:spPr bwMode="auto">
              <a:xfrm>
                <a:off x="2113" y="3034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54" name="Freeform 245"/>
              <p:cNvSpPr>
                <a:spLocks/>
              </p:cNvSpPr>
              <p:nvPr/>
            </p:nvSpPr>
            <p:spPr bwMode="auto">
              <a:xfrm>
                <a:off x="1961" y="3034"/>
                <a:ext cx="23" cy="23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55" name="Freeform 246"/>
              <p:cNvSpPr>
                <a:spLocks/>
              </p:cNvSpPr>
              <p:nvPr/>
            </p:nvSpPr>
            <p:spPr bwMode="auto">
              <a:xfrm>
                <a:off x="2146" y="3030"/>
                <a:ext cx="23" cy="22"/>
              </a:xfrm>
              <a:custGeom>
                <a:avLst/>
                <a:gdLst>
                  <a:gd name="T0" fmla="*/ 12 w 44"/>
                  <a:gd name="T1" fmla="*/ 0 h 44"/>
                  <a:gd name="T2" fmla="*/ 23 w 44"/>
                  <a:gd name="T3" fmla="*/ 22 h 44"/>
                  <a:gd name="T4" fmla="*/ 0 w 44"/>
                  <a:gd name="T5" fmla="*/ 22 h 44"/>
                  <a:gd name="T6" fmla="*/ 12 w 44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4">
                    <a:moveTo>
                      <a:pt x="22" y="0"/>
                    </a:moveTo>
                    <a:lnTo>
                      <a:pt x="44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56" name="Freeform 247"/>
              <p:cNvSpPr>
                <a:spLocks/>
              </p:cNvSpPr>
              <p:nvPr/>
            </p:nvSpPr>
            <p:spPr bwMode="auto">
              <a:xfrm>
                <a:off x="1927" y="3030"/>
                <a:ext cx="23" cy="22"/>
              </a:xfrm>
              <a:custGeom>
                <a:avLst/>
                <a:gdLst>
                  <a:gd name="T0" fmla="*/ 11 w 45"/>
                  <a:gd name="T1" fmla="*/ 0 h 44"/>
                  <a:gd name="T2" fmla="*/ 23 w 45"/>
                  <a:gd name="T3" fmla="*/ 22 h 44"/>
                  <a:gd name="T4" fmla="*/ 0 w 45"/>
                  <a:gd name="T5" fmla="*/ 22 h 44"/>
                  <a:gd name="T6" fmla="*/ 11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2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57" name="Freeform 248"/>
              <p:cNvSpPr>
                <a:spLocks/>
              </p:cNvSpPr>
              <p:nvPr/>
            </p:nvSpPr>
            <p:spPr bwMode="auto">
              <a:xfrm>
                <a:off x="2180" y="3030"/>
                <a:ext cx="22" cy="22"/>
              </a:xfrm>
              <a:custGeom>
                <a:avLst/>
                <a:gdLst>
                  <a:gd name="T0" fmla="*/ 11 w 45"/>
                  <a:gd name="T1" fmla="*/ 0 h 44"/>
                  <a:gd name="T2" fmla="*/ 22 w 45"/>
                  <a:gd name="T3" fmla="*/ 22 h 44"/>
                  <a:gd name="T4" fmla="*/ 0 w 45"/>
                  <a:gd name="T5" fmla="*/ 22 h 44"/>
                  <a:gd name="T6" fmla="*/ 11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2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58" name="Freeform 249"/>
              <p:cNvSpPr>
                <a:spLocks/>
              </p:cNvSpPr>
              <p:nvPr/>
            </p:nvSpPr>
            <p:spPr bwMode="auto">
              <a:xfrm>
                <a:off x="1894" y="3030"/>
                <a:ext cx="22" cy="22"/>
              </a:xfrm>
              <a:custGeom>
                <a:avLst/>
                <a:gdLst>
                  <a:gd name="T0" fmla="*/ 11 w 44"/>
                  <a:gd name="T1" fmla="*/ 0 h 44"/>
                  <a:gd name="T2" fmla="*/ 22 w 44"/>
                  <a:gd name="T3" fmla="*/ 22 h 44"/>
                  <a:gd name="T4" fmla="*/ 0 w 44"/>
                  <a:gd name="T5" fmla="*/ 22 h 44"/>
                  <a:gd name="T6" fmla="*/ 11 w 44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4">
                    <a:moveTo>
                      <a:pt x="22" y="0"/>
                    </a:moveTo>
                    <a:lnTo>
                      <a:pt x="44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59" name="Freeform 250"/>
              <p:cNvSpPr>
                <a:spLocks/>
              </p:cNvSpPr>
              <p:nvPr/>
            </p:nvSpPr>
            <p:spPr bwMode="auto">
              <a:xfrm>
                <a:off x="2214" y="3030"/>
                <a:ext cx="22" cy="22"/>
              </a:xfrm>
              <a:custGeom>
                <a:avLst/>
                <a:gdLst>
                  <a:gd name="T0" fmla="*/ 11 w 45"/>
                  <a:gd name="T1" fmla="*/ 0 h 44"/>
                  <a:gd name="T2" fmla="*/ 22 w 45"/>
                  <a:gd name="T3" fmla="*/ 22 h 44"/>
                  <a:gd name="T4" fmla="*/ 0 w 45"/>
                  <a:gd name="T5" fmla="*/ 22 h 44"/>
                  <a:gd name="T6" fmla="*/ 11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3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60" name="Freeform 251"/>
              <p:cNvSpPr>
                <a:spLocks/>
              </p:cNvSpPr>
              <p:nvPr/>
            </p:nvSpPr>
            <p:spPr bwMode="auto">
              <a:xfrm>
                <a:off x="1860" y="3030"/>
                <a:ext cx="23" cy="22"/>
              </a:xfrm>
              <a:custGeom>
                <a:avLst/>
                <a:gdLst>
                  <a:gd name="T0" fmla="*/ 12 w 45"/>
                  <a:gd name="T1" fmla="*/ 0 h 44"/>
                  <a:gd name="T2" fmla="*/ 23 w 45"/>
                  <a:gd name="T3" fmla="*/ 22 h 44"/>
                  <a:gd name="T4" fmla="*/ 0 w 45"/>
                  <a:gd name="T5" fmla="*/ 22 h 44"/>
                  <a:gd name="T6" fmla="*/ 12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3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61" name="Freeform 252"/>
              <p:cNvSpPr>
                <a:spLocks/>
              </p:cNvSpPr>
              <p:nvPr/>
            </p:nvSpPr>
            <p:spPr bwMode="auto">
              <a:xfrm>
                <a:off x="2247" y="3030"/>
                <a:ext cx="23" cy="22"/>
              </a:xfrm>
              <a:custGeom>
                <a:avLst/>
                <a:gdLst>
                  <a:gd name="T0" fmla="*/ 12 w 45"/>
                  <a:gd name="T1" fmla="*/ 0 h 44"/>
                  <a:gd name="T2" fmla="*/ 23 w 45"/>
                  <a:gd name="T3" fmla="*/ 22 h 44"/>
                  <a:gd name="T4" fmla="*/ 0 w 45"/>
                  <a:gd name="T5" fmla="*/ 22 h 44"/>
                  <a:gd name="T6" fmla="*/ 12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3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62" name="Freeform 253"/>
              <p:cNvSpPr>
                <a:spLocks/>
              </p:cNvSpPr>
              <p:nvPr/>
            </p:nvSpPr>
            <p:spPr bwMode="auto">
              <a:xfrm>
                <a:off x="1826" y="3025"/>
                <a:ext cx="23" cy="23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63" name="Freeform 254"/>
              <p:cNvSpPr>
                <a:spLocks/>
              </p:cNvSpPr>
              <p:nvPr/>
            </p:nvSpPr>
            <p:spPr bwMode="auto">
              <a:xfrm>
                <a:off x="2281" y="3025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64" name="Freeform 255"/>
              <p:cNvSpPr>
                <a:spLocks/>
              </p:cNvSpPr>
              <p:nvPr/>
            </p:nvSpPr>
            <p:spPr bwMode="auto">
              <a:xfrm>
                <a:off x="1793" y="3025"/>
                <a:ext cx="22" cy="23"/>
              </a:xfrm>
              <a:custGeom>
                <a:avLst/>
                <a:gdLst>
                  <a:gd name="T0" fmla="*/ 11 w 44"/>
                  <a:gd name="T1" fmla="*/ 0 h 45"/>
                  <a:gd name="T2" fmla="*/ 22 w 44"/>
                  <a:gd name="T3" fmla="*/ 23 h 45"/>
                  <a:gd name="T4" fmla="*/ 0 w 44"/>
                  <a:gd name="T5" fmla="*/ 23 h 45"/>
                  <a:gd name="T6" fmla="*/ 11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65" name="Freeform 256"/>
              <p:cNvSpPr>
                <a:spLocks/>
              </p:cNvSpPr>
              <p:nvPr/>
            </p:nvSpPr>
            <p:spPr bwMode="auto">
              <a:xfrm>
                <a:off x="2315" y="3025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66" name="Freeform 257"/>
              <p:cNvSpPr>
                <a:spLocks/>
              </p:cNvSpPr>
              <p:nvPr/>
            </p:nvSpPr>
            <p:spPr bwMode="auto">
              <a:xfrm>
                <a:off x="2045" y="3025"/>
                <a:ext cx="23" cy="23"/>
              </a:xfrm>
              <a:custGeom>
                <a:avLst/>
                <a:gdLst>
                  <a:gd name="T0" fmla="*/ 12 w 44"/>
                  <a:gd name="T1" fmla="*/ 0 h 45"/>
                  <a:gd name="T2" fmla="*/ 23 w 44"/>
                  <a:gd name="T3" fmla="*/ 23 h 45"/>
                  <a:gd name="T4" fmla="*/ 0 w 44"/>
                  <a:gd name="T5" fmla="*/ 23 h 45"/>
                  <a:gd name="T6" fmla="*/ 12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67" name="Freeform 258"/>
              <p:cNvSpPr>
                <a:spLocks/>
              </p:cNvSpPr>
              <p:nvPr/>
            </p:nvSpPr>
            <p:spPr bwMode="auto">
              <a:xfrm>
                <a:off x="2071" y="3025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68" name="Freeform 259"/>
              <p:cNvSpPr>
                <a:spLocks/>
              </p:cNvSpPr>
              <p:nvPr/>
            </p:nvSpPr>
            <p:spPr bwMode="auto">
              <a:xfrm>
                <a:off x="2012" y="3025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69" name="Freeform 260"/>
              <p:cNvSpPr>
                <a:spLocks/>
              </p:cNvSpPr>
              <p:nvPr/>
            </p:nvSpPr>
            <p:spPr bwMode="auto">
              <a:xfrm>
                <a:off x="2104" y="3025"/>
                <a:ext cx="23" cy="23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70" name="Freeform 261"/>
              <p:cNvSpPr>
                <a:spLocks/>
              </p:cNvSpPr>
              <p:nvPr/>
            </p:nvSpPr>
            <p:spPr bwMode="auto">
              <a:xfrm>
                <a:off x="1978" y="3025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71" name="Freeform 262"/>
              <p:cNvSpPr>
                <a:spLocks/>
              </p:cNvSpPr>
              <p:nvPr/>
            </p:nvSpPr>
            <p:spPr bwMode="auto">
              <a:xfrm>
                <a:off x="2138" y="3025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72" name="Freeform 263"/>
              <p:cNvSpPr>
                <a:spLocks/>
              </p:cNvSpPr>
              <p:nvPr/>
            </p:nvSpPr>
            <p:spPr bwMode="auto">
              <a:xfrm>
                <a:off x="1944" y="3025"/>
                <a:ext cx="23" cy="23"/>
              </a:xfrm>
              <a:custGeom>
                <a:avLst/>
                <a:gdLst>
                  <a:gd name="T0" fmla="*/ 12 w 44"/>
                  <a:gd name="T1" fmla="*/ 0 h 45"/>
                  <a:gd name="T2" fmla="*/ 23 w 44"/>
                  <a:gd name="T3" fmla="*/ 23 h 45"/>
                  <a:gd name="T4" fmla="*/ 0 w 44"/>
                  <a:gd name="T5" fmla="*/ 23 h 45"/>
                  <a:gd name="T6" fmla="*/ 12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73" name="Freeform 264"/>
              <p:cNvSpPr>
                <a:spLocks/>
              </p:cNvSpPr>
              <p:nvPr/>
            </p:nvSpPr>
            <p:spPr bwMode="auto">
              <a:xfrm>
                <a:off x="2172" y="3020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74" name="Freeform 265"/>
              <p:cNvSpPr>
                <a:spLocks/>
              </p:cNvSpPr>
              <p:nvPr/>
            </p:nvSpPr>
            <p:spPr bwMode="auto">
              <a:xfrm>
                <a:off x="1911" y="3020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75" name="Freeform 266"/>
              <p:cNvSpPr>
                <a:spLocks/>
              </p:cNvSpPr>
              <p:nvPr/>
            </p:nvSpPr>
            <p:spPr bwMode="auto">
              <a:xfrm>
                <a:off x="2205" y="3020"/>
                <a:ext cx="23" cy="23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76" name="Freeform 267"/>
              <p:cNvSpPr>
                <a:spLocks/>
              </p:cNvSpPr>
              <p:nvPr/>
            </p:nvSpPr>
            <p:spPr bwMode="auto">
              <a:xfrm>
                <a:off x="1877" y="3016"/>
                <a:ext cx="22" cy="22"/>
              </a:xfrm>
              <a:custGeom>
                <a:avLst/>
                <a:gdLst>
                  <a:gd name="T0" fmla="*/ 11 w 45"/>
                  <a:gd name="T1" fmla="*/ 0 h 44"/>
                  <a:gd name="T2" fmla="*/ 22 w 45"/>
                  <a:gd name="T3" fmla="*/ 22 h 44"/>
                  <a:gd name="T4" fmla="*/ 0 w 45"/>
                  <a:gd name="T5" fmla="*/ 22 h 44"/>
                  <a:gd name="T6" fmla="*/ 11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2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77" name="Freeform 268"/>
              <p:cNvSpPr>
                <a:spLocks/>
              </p:cNvSpPr>
              <p:nvPr/>
            </p:nvSpPr>
            <p:spPr bwMode="auto">
              <a:xfrm>
                <a:off x="2239" y="3016"/>
                <a:ext cx="22" cy="22"/>
              </a:xfrm>
              <a:custGeom>
                <a:avLst/>
                <a:gdLst>
                  <a:gd name="T0" fmla="*/ 11 w 45"/>
                  <a:gd name="T1" fmla="*/ 0 h 44"/>
                  <a:gd name="T2" fmla="*/ 22 w 45"/>
                  <a:gd name="T3" fmla="*/ 22 h 44"/>
                  <a:gd name="T4" fmla="*/ 0 w 45"/>
                  <a:gd name="T5" fmla="*/ 22 h 44"/>
                  <a:gd name="T6" fmla="*/ 11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2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78" name="Freeform 269"/>
              <p:cNvSpPr>
                <a:spLocks/>
              </p:cNvSpPr>
              <p:nvPr/>
            </p:nvSpPr>
            <p:spPr bwMode="auto">
              <a:xfrm>
                <a:off x="1843" y="3016"/>
                <a:ext cx="23" cy="22"/>
              </a:xfrm>
              <a:custGeom>
                <a:avLst/>
                <a:gdLst>
                  <a:gd name="T0" fmla="*/ 12 w 44"/>
                  <a:gd name="T1" fmla="*/ 0 h 44"/>
                  <a:gd name="T2" fmla="*/ 23 w 44"/>
                  <a:gd name="T3" fmla="*/ 22 h 44"/>
                  <a:gd name="T4" fmla="*/ 0 w 44"/>
                  <a:gd name="T5" fmla="*/ 22 h 44"/>
                  <a:gd name="T6" fmla="*/ 12 w 44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4">
                    <a:moveTo>
                      <a:pt x="22" y="0"/>
                    </a:moveTo>
                    <a:lnTo>
                      <a:pt x="44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79" name="Freeform 270"/>
              <p:cNvSpPr>
                <a:spLocks/>
              </p:cNvSpPr>
              <p:nvPr/>
            </p:nvSpPr>
            <p:spPr bwMode="auto">
              <a:xfrm>
                <a:off x="2272" y="3016"/>
                <a:ext cx="23" cy="22"/>
              </a:xfrm>
              <a:custGeom>
                <a:avLst/>
                <a:gdLst>
                  <a:gd name="T0" fmla="*/ 11 w 45"/>
                  <a:gd name="T1" fmla="*/ 0 h 44"/>
                  <a:gd name="T2" fmla="*/ 23 w 45"/>
                  <a:gd name="T3" fmla="*/ 22 h 44"/>
                  <a:gd name="T4" fmla="*/ 0 w 45"/>
                  <a:gd name="T5" fmla="*/ 22 h 44"/>
                  <a:gd name="T6" fmla="*/ 11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2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80" name="Freeform 271"/>
              <p:cNvSpPr>
                <a:spLocks/>
              </p:cNvSpPr>
              <p:nvPr/>
            </p:nvSpPr>
            <p:spPr bwMode="auto">
              <a:xfrm>
                <a:off x="1810" y="3016"/>
                <a:ext cx="22" cy="22"/>
              </a:xfrm>
              <a:custGeom>
                <a:avLst/>
                <a:gdLst>
                  <a:gd name="T0" fmla="*/ 11 w 45"/>
                  <a:gd name="T1" fmla="*/ 0 h 44"/>
                  <a:gd name="T2" fmla="*/ 22 w 45"/>
                  <a:gd name="T3" fmla="*/ 22 h 44"/>
                  <a:gd name="T4" fmla="*/ 0 w 45"/>
                  <a:gd name="T5" fmla="*/ 22 h 44"/>
                  <a:gd name="T6" fmla="*/ 11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3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81" name="Freeform 272"/>
              <p:cNvSpPr>
                <a:spLocks/>
              </p:cNvSpPr>
              <p:nvPr/>
            </p:nvSpPr>
            <p:spPr bwMode="auto">
              <a:xfrm>
                <a:off x="2306" y="3016"/>
                <a:ext cx="23" cy="22"/>
              </a:xfrm>
              <a:custGeom>
                <a:avLst/>
                <a:gdLst>
                  <a:gd name="T0" fmla="*/ 12 w 45"/>
                  <a:gd name="T1" fmla="*/ 0 h 44"/>
                  <a:gd name="T2" fmla="*/ 23 w 45"/>
                  <a:gd name="T3" fmla="*/ 22 h 44"/>
                  <a:gd name="T4" fmla="*/ 0 w 45"/>
                  <a:gd name="T5" fmla="*/ 22 h 44"/>
                  <a:gd name="T6" fmla="*/ 12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3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82" name="Freeform 273"/>
              <p:cNvSpPr>
                <a:spLocks/>
              </p:cNvSpPr>
              <p:nvPr/>
            </p:nvSpPr>
            <p:spPr bwMode="auto">
              <a:xfrm>
                <a:off x="2054" y="3016"/>
                <a:ext cx="22" cy="22"/>
              </a:xfrm>
              <a:custGeom>
                <a:avLst/>
                <a:gdLst>
                  <a:gd name="T0" fmla="*/ 11 w 45"/>
                  <a:gd name="T1" fmla="*/ 0 h 44"/>
                  <a:gd name="T2" fmla="*/ 22 w 45"/>
                  <a:gd name="T3" fmla="*/ 22 h 44"/>
                  <a:gd name="T4" fmla="*/ 0 w 45"/>
                  <a:gd name="T5" fmla="*/ 22 h 44"/>
                  <a:gd name="T6" fmla="*/ 11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3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83" name="Freeform 274"/>
              <p:cNvSpPr>
                <a:spLocks/>
              </p:cNvSpPr>
              <p:nvPr/>
            </p:nvSpPr>
            <p:spPr bwMode="auto">
              <a:xfrm>
                <a:off x="2066" y="3016"/>
                <a:ext cx="22" cy="22"/>
              </a:xfrm>
              <a:custGeom>
                <a:avLst/>
                <a:gdLst>
                  <a:gd name="T0" fmla="*/ 11 w 45"/>
                  <a:gd name="T1" fmla="*/ 0 h 44"/>
                  <a:gd name="T2" fmla="*/ 22 w 45"/>
                  <a:gd name="T3" fmla="*/ 22 h 44"/>
                  <a:gd name="T4" fmla="*/ 0 w 45"/>
                  <a:gd name="T5" fmla="*/ 22 h 44"/>
                  <a:gd name="T6" fmla="*/ 11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2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84" name="Freeform 275"/>
              <p:cNvSpPr>
                <a:spLocks/>
              </p:cNvSpPr>
              <p:nvPr/>
            </p:nvSpPr>
            <p:spPr bwMode="auto">
              <a:xfrm>
                <a:off x="2020" y="3016"/>
                <a:ext cx="22" cy="22"/>
              </a:xfrm>
              <a:custGeom>
                <a:avLst/>
                <a:gdLst>
                  <a:gd name="T0" fmla="*/ 11 w 45"/>
                  <a:gd name="T1" fmla="*/ 0 h 44"/>
                  <a:gd name="T2" fmla="*/ 22 w 45"/>
                  <a:gd name="T3" fmla="*/ 22 h 44"/>
                  <a:gd name="T4" fmla="*/ 0 w 45"/>
                  <a:gd name="T5" fmla="*/ 22 h 44"/>
                  <a:gd name="T6" fmla="*/ 11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2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85" name="Freeform 276"/>
              <p:cNvSpPr>
                <a:spLocks/>
              </p:cNvSpPr>
              <p:nvPr/>
            </p:nvSpPr>
            <p:spPr bwMode="auto">
              <a:xfrm>
                <a:off x="2100" y="3016"/>
                <a:ext cx="22" cy="22"/>
              </a:xfrm>
              <a:custGeom>
                <a:avLst/>
                <a:gdLst>
                  <a:gd name="T0" fmla="*/ 11 w 45"/>
                  <a:gd name="T1" fmla="*/ 0 h 44"/>
                  <a:gd name="T2" fmla="*/ 22 w 45"/>
                  <a:gd name="T3" fmla="*/ 22 h 44"/>
                  <a:gd name="T4" fmla="*/ 0 w 45"/>
                  <a:gd name="T5" fmla="*/ 22 h 44"/>
                  <a:gd name="T6" fmla="*/ 11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2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86" name="Freeform 277"/>
              <p:cNvSpPr>
                <a:spLocks/>
              </p:cNvSpPr>
              <p:nvPr/>
            </p:nvSpPr>
            <p:spPr bwMode="auto">
              <a:xfrm>
                <a:off x="1986" y="3016"/>
                <a:ext cx="23" cy="22"/>
              </a:xfrm>
              <a:custGeom>
                <a:avLst/>
                <a:gdLst>
                  <a:gd name="T0" fmla="*/ 11 w 45"/>
                  <a:gd name="T1" fmla="*/ 0 h 44"/>
                  <a:gd name="T2" fmla="*/ 23 w 45"/>
                  <a:gd name="T3" fmla="*/ 22 h 44"/>
                  <a:gd name="T4" fmla="*/ 0 w 45"/>
                  <a:gd name="T5" fmla="*/ 22 h 44"/>
                  <a:gd name="T6" fmla="*/ 11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2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87" name="Freeform 278"/>
              <p:cNvSpPr>
                <a:spLocks/>
              </p:cNvSpPr>
              <p:nvPr/>
            </p:nvSpPr>
            <p:spPr bwMode="auto">
              <a:xfrm>
                <a:off x="2133" y="3011"/>
                <a:ext cx="23" cy="23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88" name="Freeform 279"/>
              <p:cNvSpPr>
                <a:spLocks/>
              </p:cNvSpPr>
              <p:nvPr/>
            </p:nvSpPr>
            <p:spPr bwMode="auto">
              <a:xfrm>
                <a:off x="1953" y="3011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89" name="Freeform 280"/>
              <p:cNvSpPr>
                <a:spLocks/>
              </p:cNvSpPr>
              <p:nvPr/>
            </p:nvSpPr>
            <p:spPr bwMode="auto">
              <a:xfrm>
                <a:off x="2167" y="3011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90" name="Freeform 281"/>
              <p:cNvSpPr>
                <a:spLocks/>
              </p:cNvSpPr>
              <p:nvPr/>
            </p:nvSpPr>
            <p:spPr bwMode="auto">
              <a:xfrm>
                <a:off x="1919" y="3011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91" name="Freeform 282"/>
              <p:cNvSpPr>
                <a:spLocks/>
              </p:cNvSpPr>
              <p:nvPr/>
            </p:nvSpPr>
            <p:spPr bwMode="auto">
              <a:xfrm>
                <a:off x="2200" y="3011"/>
                <a:ext cx="23" cy="23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92" name="Freeform 283"/>
              <p:cNvSpPr>
                <a:spLocks/>
              </p:cNvSpPr>
              <p:nvPr/>
            </p:nvSpPr>
            <p:spPr bwMode="auto">
              <a:xfrm>
                <a:off x="1885" y="3011"/>
                <a:ext cx="23" cy="23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93" name="Freeform 284"/>
              <p:cNvSpPr>
                <a:spLocks/>
              </p:cNvSpPr>
              <p:nvPr/>
            </p:nvSpPr>
            <p:spPr bwMode="auto">
              <a:xfrm>
                <a:off x="2234" y="3011"/>
                <a:ext cx="23" cy="23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94" name="Freeform 285"/>
              <p:cNvSpPr>
                <a:spLocks/>
              </p:cNvSpPr>
              <p:nvPr/>
            </p:nvSpPr>
            <p:spPr bwMode="auto">
              <a:xfrm>
                <a:off x="1852" y="3011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95" name="Freeform 286"/>
              <p:cNvSpPr>
                <a:spLocks/>
              </p:cNvSpPr>
              <p:nvPr/>
            </p:nvSpPr>
            <p:spPr bwMode="auto">
              <a:xfrm>
                <a:off x="2268" y="3011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96" name="Freeform 287"/>
              <p:cNvSpPr>
                <a:spLocks/>
              </p:cNvSpPr>
              <p:nvPr/>
            </p:nvSpPr>
            <p:spPr bwMode="auto">
              <a:xfrm>
                <a:off x="1818" y="3011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97" name="Freeform 288"/>
              <p:cNvSpPr>
                <a:spLocks/>
              </p:cNvSpPr>
              <p:nvPr/>
            </p:nvSpPr>
            <p:spPr bwMode="auto">
              <a:xfrm>
                <a:off x="2062" y="3006"/>
                <a:ext cx="23" cy="23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98" name="Freeform 289"/>
              <p:cNvSpPr>
                <a:spLocks/>
              </p:cNvSpPr>
              <p:nvPr/>
            </p:nvSpPr>
            <p:spPr bwMode="auto">
              <a:xfrm>
                <a:off x="2096" y="3006"/>
                <a:ext cx="22" cy="23"/>
              </a:xfrm>
              <a:custGeom>
                <a:avLst/>
                <a:gdLst>
                  <a:gd name="T0" fmla="*/ 11 w 44"/>
                  <a:gd name="T1" fmla="*/ 0 h 45"/>
                  <a:gd name="T2" fmla="*/ 22 w 44"/>
                  <a:gd name="T3" fmla="*/ 23 h 45"/>
                  <a:gd name="T4" fmla="*/ 0 w 44"/>
                  <a:gd name="T5" fmla="*/ 23 h 45"/>
                  <a:gd name="T6" fmla="*/ 11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99" name="Freeform 290"/>
              <p:cNvSpPr>
                <a:spLocks/>
              </p:cNvSpPr>
              <p:nvPr/>
            </p:nvSpPr>
            <p:spPr bwMode="auto">
              <a:xfrm>
                <a:off x="2028" y="3006"/>
                <a:ext cx="23" cy="23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00" name="Freeform 291"/>
              <p:cNvSpPr>
                <a:spLocks/>
              </p:cNvSpPr>
              <p:nvPr/>
            </p:nvSpPr>
            <p:spPr bwMode="auto">
              <a:xfrm>
                <a:off x="2129" y="3006"/>
                <a:ext cx="23" cy="23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01" name="Freeform 292"/>
              <p:cNvSpPr>
                <a:spLocks/>
              </p:cNvSpPr>
              <p:nvPr/>
            </p:nvSpPr>
            <p:spPr bwMode="auto">
              <a:xfrm>
                <a:off x="1995" y="3006"/>
                <a:ext cx="22" cy="23"/>
              </a:xfrm>
              <a:custGeom>
                <a:avLst/>
                <a:gdLst>
                  <a:gd name="T0" fmla="*/ 11 w 44"/>
                  <a:gd name="T1" fmla="*/ 0 h 45"/>
                  <a:gd name="T2" fmla="*/ 22 w 44"/>
                  <a:gd name="T3" fmla="*/ 23 h 45"/>
                  <a:gd name="T4" fmla="*/ 0 w 44"/>
                  <a:gd name="T5" fmla="*/ 23 h 45"/>
                  <a:gd name="T6" fmla="*/ 11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02" name="Freeform 293"/>
              <p:cNvSpPr>
                <a:spLocks/>
              </p:cNvSpPr>
              <p:nvPr/>
            </p:nvSpPr>
            <p:spPr bwMode="auto">
              <a:xfrm>
                <a:off x="2163" y="3006"/>
                <a:ext cx="23" cy="23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03" name="Freeform 294"/>
              <p:cNvSpPr>
                <a:spLocks/>
              </p:cNvSpPr>
              <p:nvPr/>
            </p:nvSpPr>
            <p:spPr bwMode="auto">
              <a:xfrm>
                <a:off x="1961" y="3006"/>
                <a:ext cx="23" cy="23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04" name="Freeform 295"/>
              <p:cNvSpPr>
                <a:spLocks/>
              </p:cNvSpPr>
              <p:nvPr/>
            </p:nvSpPr>
            <p:spPr bwMode="auto">
              <a:xfrm>
                <a:off x="2197" y="3006"/>
                <a:ext cx="22" cy="23"/>
              </a:xfrm>
              <a:custGeom>
                <a:avLst/>
                <a:gdLst>
                  <a:gd name="T0" fmla="*/ 11 w 44"/>
                  <a:gd name="T1" fmla="*/ 0 h 45"/>
                  <a:gd name="T2" fmla="*/ 22 w 44"/>
                  <a:gd name="T3" fmla="*/ 23 h 45"/>
                  <a:gd name="T4" fmla="*/ 0 w 44"/>
                  <a:gd name="T5" fmla="*/ 23 h 45"/>
                  <a:gd name="T6" fmla="*/ 11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05" name="Freeform 296"/>
              <p:cNvSpPr>
                <a:spLocks/>
              </p:cNvSpPr>
              <p:nvPr/>
            </p:nvSpPr>
            <p:spPr bwMode="auto">
              <a:xfrm>
                <a:off x="1927" y="3006"/>
                <a:ext cx="23" cy="23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06" name="Freeform 297"/>
              <p:cNvSpPr>
                <a:spLocks/>
              </p:cNvSpPr>
              <p:nvPr/>
            </p:nvSpPr>
            <p:spPr bwMode="auto">
              <a:xfrm>
                <a:off x="2230" y="3006"/>
                <a:ext cx="23" cy="23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07" name="Freeform 298"/>
              <p:cNvSpPr>
                <a:spLocks/>
              </p:cNvSpPr>
              <p:nvPr/>
            </p:nvSpPr>
            <p:spPr bwMode="auto">
              <a:xfrm>
                <a:off x="1894" y="3006"/>
                <a:ext cx="22" cy="23"/>
              </a:xfrm>
              <a:custGeom>
                <a:avLst/>
                <a:gdLst>
                  <a:gd name="T0" fmla="*/ 11 w 44"/>
                  <a:gd name="T1" fmla="*/ 0 h 45"/>
                  <a:gd name="T2" fmla="*/ 22 w 44"/>
                  <a:gd name="T3" fmla="*/ 23 h 45"/>
                  <a:gd name="T4" fmla="*/ 0 w 44"/>
                  <a:gd name="T5" fmla="*/ 23 h 45"/>
                  <a:gd name="T6" fmla="*/ 11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08" name="Freeform 299"/>
              <p:cNvSpPr>
                <a:spLocks/>
              </p:cNvSpPr>
              <p:nvPr/>
            </p:nvSpPr>
            <p:spPr bwMode="auto">
              <a:xfrm>
                <a:off x="2264" y="3002"/>
                <a:ext cx="23" cy="22"/>
              </a:xfrm>
              <a:custGeom>
                <a:avLst/>
                <a:gdLst>
                  <a:gd name="T0" fmla="*/ 12 w 45"/>
                  <a:gd name="T1" fmla="*/ 0 h 44"/>
                  <a:gd name="T2" fmla="*/ 23 w 45"/>
                  <a:gd name="T3" fmla="*/ 22 h 44"/>
                  <a:gd name="T4" fmla="*/ 0 w 45"/>
                  <a:gd name="T5" fmla="*/ 22 h 44"/>
                  <a:gd name="T6" fmla="*/ 12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3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09" name="Freeform 300"/>
              <p:cNvSpPr>
                <a:spLocks/>
              </p:cNvSpPr>
              <p:nvPr/>
            </p:nvSpPr>
            <p:spPr bwMode="auto">
              <a:xfrm>
                <a:off x="1860" y="3002"/>
                <a:ext cx="23" cy="22"/>
              </a:xfrm>
              <a:custGeom>
                <a:avLst/>
                <a:gdLst>
                  <a:gd name="T0" fmla="*/ 12 w 45"/>
                  <a:gd name="T1" fmla="*/ 0 h 44"/>
                  <a:gd name="T2" fmla="*/ 23 w 45"/>
                  <a:gd name="T3" fmla="*/ 22 h 44"/>
                  <a:gd name="T4" fmla="*/ 0 w 45"/>
                  <a:gd name="T5" fmla="*/ 22 h 44"/>
                  <a:gd name="T6" fmla="*/ 12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3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10" name="Freeform 301"/>
              <p:cNvSpPr>
                <a:spLocks/>
              </p:cNvSpPr>
              <p:nvPr/>
            </p:nvSpPr>
            <p:spPr bwMode="auto">
              <a:xfrm>
                <a:off x="2298" y="3002"/>
                <a:ext cx="22" cy="22"/>
              </a:xfrm>
              <a:custGeom>
                <a:avLst/>
                <a:gdLst>
                  <a:gd name="T0" fmla="*/ 11 w 45"/>
                  <a:gd name="T1" fmla="*/ 0 h 44"/>
                  <a:gd name="T2" fmla="*/ 22 w 45"/>
                  <a:gd name="T3" fmla="*/ 22 h 44"/>
                  <a:gd name="T4" fmla="*/ 0 w 45"/>
                  <a:gd name="T5" fmla="*/ 22 h 44"/>
                  <a:gd name="T6" fmla="*/ 11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3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11" name="Freeform 302"/>
              <p:cNvSpPr>
                <a:spLocks/>
              </p:cNvSpPr>
              <p:nvPr/>
            </p:nvSpPr>
            <p:spPr bwMode="auto">
              <a:xfrm>
                <a:off x="1826" y="3002"/>
                <a:ext cx="23" cy="22"/>
              </a:xfrm>
              <a:custGeom>
                <a:avLst/>
                <a:gdLst>
                  <a:gd name="T0" fmla="*/ 11 w 45"/>
                  <a:gd name="T1" fmla="*/ 0 h 44"/>
                  <a:gd name="T2" fmla="*/ 23 w 45"/>
                  <a:gd name="T3" fmla="*/ 22 h 44"/>
                  <a:gd name="T4" fmla="*/ 0 w 45"/>
                  <a:gd name="T5" fmla="*/ 22 h 44"/>
                  <a:gd name="T6" fmla="*/ 11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2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12" name="Freeform 303"/>
              <p:cNvSpPr>
                <a:spLocks/>
              </p:cNvSpPr>
              <p:nvPr/>
            </p:nvSpPr>
            <p:spPr bwMode="auto">
              <a:xfrm>
                <a:off x="2331" y="3002"/>
                <a:ext cx="23" cy="22"/>
              </a:xfrm>
              <a:custGeom>
                <a:avLst/>
                <a:gdLst>
                  <a:gd name="T0" fmla="*/ 11 w 45"/>
                  <a:gd name="T1" fmla="*/ 0 h 44"/>
                  <a:gd name="T2" fmla="*/ 23 w 45"/>
                  <a:gd name="T3" fmla="*/ 22 h 44"/>
                  <a:gd name="T4" fmla="*/ 0 w 45"/>
                  <a:gd name="T5" fmla="*/ 22 h 44"/>
                  <a:gd name="T6" fmla="*/ 11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2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13" name="Freeform 304"/>
              <p:cNvSpPr>
                <a:spLocks/>
              </p:cNvSpPr>
              <p:nvPr/>
            </p:nvSpPr>
            <p:spPr bwMode="auto">
              <a:xfrm>
                <a:off x="1793" y="3002"/>
                <a:ext cx="22" cy="22"/>
              </a:xfrm>
              <a:custGeom>
                <a:avLst/>
                <a:gdLst>
                  <a:gd name="T0" fmla="*/ 11 w 44"/>
                  <a:gd name="T1" fmla="*/ 0 h 44"/>
                  <a:gd name="T2" fmla="*/ 22 w 44"/>
                  <a:gd name="T3" fmla="*/ 22 h 44"/>
                  <a:gd name="T4" fmla="*/ 0 w 44"/>
                  <a:gd name="T5" fmla="*/ 22 h 44"/>
                  <a:gd name="T6" fmla="*/ 11 w 44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4">
                    <a:moveTo>
                      <a:pt x="22" y="0"/>
                    </a:moveTo>
                    <a:lnTo>
                      <a:pt x="44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14" name="Freeform 305"/>
              <p:cNvSpPr>
                <a:spLocks/>
              </p:cNvSpPr>
              <p:nvPr/>
            </p:nvSpPr>
            <p:spPr bwMode="auto">
              <a:xfrm>
                <a:off x="2079" y="3002"/>
                <a:ext cx="22" cy="22"/>
              </a:xfrm>
              <a:custGeom>
                <a:avLst/>
                <a:gdLst>
                  <a:gd name="T0" fmla="*/ 11 w 45"/>
                  <a:gd name="T1" fmla="*/ 0 h 44"/>
                  <a:gd name="T2" fmla="*/ 22 w 45"/>
                  <a:gd name="T3" fmla="*/ 22 h 44"/>
                  <a:gd name="T4" fmla="*/ 0 w 45"/>
                  <a:gd name="T5" fmla="*/ 22 h 44"/>
                  <a:gd name="T6" fmla="*/ 11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2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15" name="Freeform 306"/>
              <p:cNvSpPr>
                <a:spLocks/>
              </p:cNvSpPr>
              <p:nvPr/>
            </p:nvSpPr>
            <p:spPr bwMode="auto">
              <a:xfrm>
                <a:off x="2045" y="3002"/>
                <a:ext cx="23" cy="22"/>
              </a:xfrm>
              <a:custGeom>
                <a:avLst/>
                <a:gdLst>
                  <a:gd name="T0" fmla="*/ 12 w 44"/>
                  <a:gd name="T1" fmla="*/ 0 h 44"/>
                  <a:gd name="T2" fmla="*/ 23 w 44"/>
                  <a:gd name="T3" fmla="*/ 22 h 44"/>
                  <a:gd name="T4" fmla="*/ 0 w 44"/>
                  <a:gd name="T5" fmla="*/ 22 h 44"/>
                  <a:gd name="T6" fmla="*/ 12 w 44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4">
                    <a:moveTo>
                      <a:pt x="22" y="0"/>
                    </a:moveTo>
                    <a:lnTo>
                      <a:pt x="44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16" name="Freeform 307"/>
              <p:cNvSpPr>
                <a:spLocks/>
              </p:cNvSpPr>
              <p:nvPr/>
            </p:nvSpPr>
            <p:spPr bwMode="auto">
              <a:xfrm>
                <a:off x="2113" y="3002"/>
                <a:ext cx="22" cy="22"/>
              </a:xfrm>
              <a:custGeom>
                <a:avLst/>
                <a:gdLst>
                  <a:gd name="T0" fmla="*/ 11 w 45"/>
                  <a:gd name="T1" fmla="*/ 0 h 44"/>
                  <a:gd name="T2" fmla="*/ 22 w 45"/>
                  <a:gd name="T3" fmla="*/ 22 h 44"/>
                  <a:gd name="T4" fmla="*/ 0 w 45"/>
                  <a:gd name="T5" fmla="*/ 22 h 44"/>
                  <a:gd name="T6" fmla="*/ 11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3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17" name="Freeform 308"/>
              <p:cNvSpPr>
                <a:spLocks/>
              </p:cNvSpPr>
              <p:nvPr/>
            </p:nvSpPr>
            <p:spPr bwMode="auto">
              <a:xfrm>
                <a:off x="2012" y="3002"/>
                <a:ext cx="22" cy="22"/>
              </a:xfrm>
              <a:custGeom>
                <a:avLst/>
                <a:gdLst>
                  <a:gd name="T0" fmla="*/ 11 w 45"/>
                  <a:gd name="T1" fmla="*/ 0 h 44"/>
                  <a:gd name="T2" fmla="*/ 22 w 45"/>
                  <a:gd name="T3" fmla="*/ 22 h 44"/>
                  <a:gd name="T4" fmla="*/ 0 w 45"/>
                  <a:gd name="T5" fmla="*/ 22 h 44"/>
                  <a:gd name="T6" fmla="*/ 11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3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18" name="Freeform 309"/>
              <p:cNvSpPr>
                <a:spLocks/>
              </p:cNvSpPr>
              <p:nvPr/>
            </p:nvSpPr>
            <p:spPr bwMode="auto">
              <a:xfrm>
                <a:off x="2146" y="3002"/>
                <a:ext cx="23" cy="22"/>
              </a:xfrm>
              <a:custGeom>
                <a:avLst/>
                <a:gdLst>
                  <a:gd name="T0" fmla="*/ 12 w 44"/>
                  <a:gd name="T1" fmla="*/ 0 h 44"/>
                  <a:gd name="T2" fmla="*/ 23 w 44"/>
                  <a:gd name="T3" fmla="*/ 22 h 44"/>
                  <a:gd name="T4" fmla="*/ 0 w 44"/>
                  <a:gd name="T5" fmla="*/ 22 h 44"/>
                  <a:gd name="T6" fmla="*/ 12 w 44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4">
                    <a:moveTo>
                      <a:pt x="22" y="0"/>
                    </a:moveTo>
                    <a:lnTo>
                      <a:pt x="44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19" name="Freeform 310"/>
              <p:cNvSpPr>
                <a:spLocks/>
              </p:cNvSpPr>
              <p:nvPr/>
            </p:nvSpPr>
            <p:spPr bwMode="auto">
              <a:xfrm>
                <a:off x="1978" y="3002"/>
                <a:ext cx="22" cy="22"/>
              </a:xfrm>
              <a:custGeom>
                <a:avLst/>
                <a:gdLst>
                  <a:gd name="T0" fmla="*/ 11 w 45"/>
                  <a:gd name="T1" fmla="*/ 0 h 44"/>
                  <a:gd name="T2" fmla="*/ 22 w 45"/>
                  <a:gd name="T3" fmla="*/ 22 h 44"/>
                  <a:gd name="T4" fmla="*/ 0 w 45"/>
                  <a:gd name="T5" fmla="*/ 22 h 44"/>
                  <a:gd name="T6" fmla="*/ 11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2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20" name="Freeform 311"/>
              <p:cNvSpPr>
                <a:spLocks/>
              </p:cNvSpPr>
              <p:nvPr/>
            </p:nvSpPr>
            <p:spPr bwMode="auto">
              <a:xfrm>
                <a:off x="2180" y="3002"/>
                <a:ext cx="22" cy="22"/>
              </a:xfrm>
              <a:custGeom>
                <a:avLst/>
                <a:gdLst>
                  <a:gd name="T0" fmla="*/ 11 w 45"/>
                  <a:gd name="T1" fmla="*/ 0 h 44"/>
                  <a:gd name="T2" fmla="*/ 22 w 45"/>
                  <a:gd name="T3" fmla="*/ 22 h 44"/>
                  <a:gd name="T4" fmla="*/ 0 w 45"/>
                  <a:gd name="T5" fmla="*/ 22 h 44"/>
                  <a:gd name="T6" fmla="*/ 11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2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21" name="Freeform 312"/>
              <p:cNvSpPr>
                <a:spLocks/>
              </p:cNvSpPr>
              <p:nvPr/>
            </p:nvSpPr>
            <p:spPr bwMode="auto">
              <a:xfrm>
                <a:off x="1944" y="3002"/>
                <a:ext cx="23" cy="22"/>
              </a:xfrm>
              <a:custGeom>
                <a:avLst/>
                <a:gdLst>
                  <a:gd name="T0" fmla="*/ 12 w 44"/>
                  <a:gd name="T1" fmla="*/ 0 h 44"/>
                  <a:gd name="T2" fmla="*/ 23 w 44"/>
                  <a:gd name="T3" fmla="*/ 22 h 44"/>
                  <a:gd name="T4" fmla="*/ 0 w 44"/>
                  <a:gd name="T5" fmla="*/ 22 h 44"/>
                  <a:gd name="T6" fmla="*/ 12 w 44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4">
                    <a:moveTo>
                      <a:pt x="22" y="0"/>
                    </a:moveTo>
                    <a:lnTo>
                      <a:pt x="44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22" name="Freeform 313"/>
              <p:cNvSpPr>
                <a:spLocks/>
              </p:cNvSpPr>
              <p:nvPr/>
            </p:nvSpPr>
            <p:spPr bwMode="auto">
              <a:xfrm>
                <a:off x="2214" y="2997"/>
                <a:ext cx="22" cy="22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23" name="Freeform 314"/>
              <p:cNvSpPr>
                <a:spLocks/>
              </p:cNvSpPr>
              <p:nvPr/>
            </p:nvSpPr>
            <p:spPr bwMode="auto">
              <a:xfrm>
                <a:off x="1911" y="2997"/>
                <a:ext cx="22" cy="22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24" name="Freeform 315"/>
              <p:cNvSpPr>
                <a:spLocks/>
              </p:cNvSpPr>
              <p:nvPr/>
            </p:nvSpPr>
            <p:spPr bwMode="auto">
              <a:xfrm>
                <a:off x="2247" y="2997"/>
                <a:ext cx="23" cy="22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25" name="Freeform 316"/>
              <p:cNvSpPr>
                <a:spLocks/>
              </p:cNvSpPr>
              <p:nvPr/>
            </p:nvSpPr>
            <p:spPr bwMode="auto">
              <a:xfrm>
                <a:off x="1877" y="2997"/>
                <a:ext cx="22" cy="22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26" name="Freeform 317"/>
              <p:cNvSpPr>
                <a:spLocks/>
              </p:cNvSpPr>
              <p:nvPr/>
            </p:nvSpPr>
            <p:spPr bwMode="auto">
              <a:xfrm>
                <a:off x="2281" y="2992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27" name="Freeform 318"/>
              <p:cNvSpPr>
                <a:spLocks/>
              </p:cNvSpPr>
              <p:nvPr/>
            </p:nvSpPr>
            <p:spPr bwMode="auto">
              <a:xfrm>
                <a:off x="1843" y="2992"/>
                <a:ext cx="23" cy="23"/>
              </a:xfrm>
              <a:custGeom>
                <a:avLst/>
                <a:gdLst>
                  <a:gd name="T0" fmla="*/ 12 w 44"/>
                  <a:gd name="T1" fmla="*/ 0 h 45"/>
                  <a:gd name="T2" fmla="*/ 23 w 44"/>
                  <a:gd name="T3" fmla="*/ 23 h 45"/>
                  <a:gd name="T4" fmla="*/ 0 w 44"/>
                  <a:gd name="T5" fmla="*/ 23 h 45"/>
                  <a:gd name="T6" fmla="*/ 12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28" name="Freeform 319"/>
              <p:cNvSpPr>
                <a:spLocks/>
              </p:cNvSpPr>
              <p:nvPr/>
            </p:nvSpPr>
            <p:spPr bwMode="auto">
              <a:xfrm>
                <a:off x="2315" y="2992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29" name="Freeform 320"/>
              <p:cNvSpPr>
                <a:spLocks/>
              </p:cNvSpPr>
              <p:nvPr/>
            </p:nvSpPr>
            <p:spPr bwMode="auto">
              <a:xfrm>
                <a:off x="1810" y="2992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30" name="Freeform 321"/>
              <p:cNvSpPr>
                <a:spLocks/>
              </p:cNvSpPr>
              <p:nvPr/>
            </p:nvSpPr>
            <p:spPr bwMode="auto">
              <a:xfrm>
                <a:off x="2071" y="2992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31" name="Freeform 322"/>
              <p:cNvSpPr>
                <a:spLocks/>
              </p:cNvSpPr>
              <p:nvPr/>
            </p:nvSpPr>
            <p:spPr bwMode="auto">
              <a:xfrm>
                <a:off x="2054" y="2992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32" name="Freeform 323"/>
              <p:cNvSpPr>
                <a:spLocks/>
              </p:cNvSpPr>
              <p:nvPr/>
            </p:nvSpPr>
            <p:spPr bwMode="auto">
              <a:xfrm>
                <a:off x="2104" y="2992"/>
                <a:ext cx="23" cy="23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33" name="Freeform 324"/>
              <p:cNvSpPr>
                <a:spLocks/>
              </p:cNvSpPr>
              <p:nvPr/>
            </p:nvSpPr>
            <p:spPr bwMode="auto">
              <a:xfrm>
                <a:off x="2020" y="2992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34" name="Freeform 325"/>
              <p:cNvSpPr>
                <a:spLocks/>
              </p:cNvSpPr>
              <p:nvPr/>
            </p:nvSpPr>
            <p:spPr bwMode="auto">
              <a:xfrm>
                <a:off x="2138" y="2992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35" name="Freeform 326"/>
              <p:cNvSpPr>
                <a:spLocks/>
              </p:cNvSpPr>
              <p:nvPr/>
            </p:nvSpPr>
            <p:spPr bwMode="auto">
              <a:xfrm>
                <a:off x="1986" y="2992"/>
                <a:ext cx="23" cy="23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36" name="Freeform 327"/>
              <p:cNvSpPr>
                <a:spLocks/>
              </p:cNvSpPr>
              <p:nvPr/>
            </p:nvSpPr>
            <p:spPr bwMode="auto">
              <a:xfrm>
                <a:off x="2172" y="2992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37" name="Freeform 328"/>
              <p:cNvSpPr>
                <a:spLocks/>
              </p:cNvSpPr>
              <p:nvPr/>
            </p:nvSpPr>
            <p:spPr bwMode="auto">
              <a:xfrm>
                <a:off x="1953" y="2992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38" name="Freeform 329"/>
              <p:cNvSpPr>
                <a:spLocks/>
              </p:cNvSpPr>
              <p:nvPr/>
            </p:nvSpPr>
            <p:spPr bwMode="auto">
              <a:xfrm>
                <a:off x="2205" y="2988"/>
                <a:ext cx="23" cy="22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39" name="Freeform 330"/>
              <p:cNvSpPr>
                <a:spLocks/>
              </p:cNvSpPr>
              <p:nvPr/>
            </p:nvSpPr>
            <p:spPr bwMode="auto">
              <a:xfrm>
                <a:off x="1919" y="2988"/>
                <a:ext cx="22" cy="22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40" name="Freeform 331"/>
              <p:cNvSpPr>
                <a:spLocks/>
              </p:cNvSpPr>
              <p:nvPr/>
            </p:nvSpPr>
            <p:spPr bwMode="auto">
              <a:xfrm>
                <a:off x="2239" y="2988"/>
                <a:ext cx="22" cy="22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41" name="Freeform 332"/>
              <p:cNvSpPr>
                <a:spLocks/>
              </p:cNvSpPr>
              <p:nvPr/>
            </p:nvSpPr>
            <p:spPr bwMode="auto">
              <a:xfrm>
                <a:off x="1885" y="2988"/>
                <a:ext cx="23" cy="22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42" name="Freeform 333"/>
              <p:cNvSpPr>
                <a:spLocks/>
              </p:cNvSpPr>
              <p:nvPr/>
            </p:nvSpPr>
            <p:spPr bwMode="auto">
              <a:xfrm>
                <a:off x="2272" y="2983"/>
                <a:ext cx="23" cy="22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43" name="Freeform 334"/>
              <p:cNvSpPr>
                <a:spLocks/>
              </p:cNvSpPr>
              <p:nvPr/>
            </p:nvSpPr>
            <p:spPr bwMode="auto">
              <a:xfrm>
                <a:off x="1852" y="2983"/>
                <a:ext cx="22" cy="22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44" name="Freeform 335"/>
              <p:cNvSpPr>
                <a:spLocks/>
              </p:cNvSpPr>
              <p:nvPr/>
            </p:nvSpPr>
            <p:spPr bwMode="auto">
              <a:xfrm>
                <a:off x="2306" y="2983"/>
                <a:ext cx="23" cy="22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45" name="Freeform 336"/>
              <p:cNvSpPr>
                <a:spLocks/>
              </p:cNvSpPr>
              <p:nvPr/>
            </p:nvSpPr>
            <p:spPr bwMode="auto">
              <a:xfrm>
                <a:off x="1818" y="2983"/>
                <a:ext cx="22" cy="22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46" name="Freeform 337"/>
              <p:cNvSpPr>
                <a:spLocks/>
              </p:cNvSpPr>
              <p:nvPr/>
            </p:nvSpPr>
            <p:spPr bwMode="auto">
              <a:xfrm>
                <a:off x="2066" y="2983"/>
                <a:ext cx="22" cy="22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47" name="Freeform 338"/>
              <p:cNvSpPr>
                <a:spLocks/>
              </p:cNvSpPr>
              <p:nvPr/>
            </p:nvSpPr>
            <p:spPr bwMode="auto">
              <a:xfrm>
                <a:off x="2058" y="2983"/>
                <a:ext cx="23" cy="22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48" name="Freeform 339"/>
              <p:cNvSpPr>
                <a:spLocks/>
              </p:cNvSpPr>
              <p:nvPr/>
            </p:nvSpPr>
            <p:spPr bwMode="auto">
              <a:xfrm>
                <a:off x="2100" y="2983"/>
                <a:ext cx="22" cy="22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49" name="Freeform 340"/>
              <p:cNvSpPr>
                <a:spLocks/>
              </p:cNvSpPr>
              <p:nvPr/>
            </p:nvSpPr>
            <p:spPr bwMode="auto">
              <a:xfrm>
                <a:off x="2025" y="2978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50" name="Freeform 341"/>
              <p:cNvSpPr>
                <a:spLocks/>
              </p:cNvSpPr>
              <p:nvPr/>
            </p:nvSpPr>
            <p:spPr bwMode="auto">
              <a:xfrm>
                <a:off x="2133" y="2978"/>
                <a:ext cx="23" cy="23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51" name="Freeform 342"/>
              <p:cNvSpPr>
                <a:spLocks/>
              </p:cNvSpPr>
              <p:nvPr/>
            </p:nvSpPr>
            <p:spPr bwMode="auto">
              <a:xfrm>
                <a:off x="1991" y="2978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52" name="Freeform 343"/>
              <p:cNvSpPr>
                <a:spLocks/>
              </p:cNvSpPr>
              <p:nvPr/>
            </p:nvSpPr>
            <p:spPr bwMode="auto">
              <a:xfrm>
                <a:off x="2167" y="2978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53" name="Freeform 344"/>
              <p:cNvSpPr>
                <a:spLocks/>
              </p:cNvSpPr>
              <p:nvPr/>
            </p:nvSpPr>
            <p:spPr bwMode="auto">
              <a:xfrm>
                <a:off x="1957" y="2978"/>
                <a:ext cx="23" cy="23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54" name="Freeform 345"/>
              <p:cNvSpPr>
                <a:spLocks/>
              </p:cNvSpPr>
              <p:nvPr/>
            </p:nvSpPr>
            <p:spPr bwMode="auto">
              <a:xfrm>
                <a:off x="2200" y="2978"/>
                <a:ext cx="23" cy="23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55" name="Freeform 346"/>
              <p:cNvSpPr>
                <a:spLocks/>
              </p:cNvSpPr>
              <p:nvPr/>
            </p:nvSpPr>
            <p:spPr bwMode="auto">
              <a:xfrm>
                <a:off x="1924" y="2978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56" name="Freeform 347"/>
              <p:cNvSpPr>
                <a:spLocks/>
              </p:cNvSpPr>
              <p:nvPr/>
            </p:nvSpPr>
            <p:spPr bwMode="auto">
              <a:xfrm>
                <a:off x="2234" y="2978"/>
                <a:ext cx="23" cy="23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57" name="Freeform 348"/>
              <p:cNvSpPr>
                <a:spLocks/>
              </p:cNvSpPr>
              <p:nvPr/>
            </p:nvSpPr>
            <p:spPr bwMode="auto">
              <a:xfrm>
                <a:off x="1890" y="2978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58" name="Freeform 349"/>
              <p:cNvSpPr>
                <a:spLocks/>
              </p:cNvSpPr>
              <p:nvPr/>
            </p:nvSpPr>
            <p:spPr bwMode="auto">
              <a:xfrm>
                <a:off x="2268" y="2978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59" name="Freeform 350"/>
              <p:cNvSpPr>
                <a:spLocks/>
              </p:cNvSpPr>
              <p:nvPr/>
            </p:nvSpPr>
            <p:spPr bwMode="auto">
              <a:xfrm>
                <a:off x="1856" y="2974"/>
                <a:ext cx="23" cy="22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60" name="Freeform 351"/>
              <p:cNvSpPr>
                <a:spLocks/>
              </p:cNvSpPr>
              <p:nvPr/>
            </p:nvSpPr>
            <p:spPr bwMode="auto">
              <a:xfrm>
                <a:off x="2301" y="2974"/>
                <a:ext cx="23" cy="22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61" name="Freeform 352"/>
              <p:cNvSpPr>
                <a:spLocks/>
              </p:cNvSpPr>
              <p:nvPr/>
            </p:nvSpPr>
            <p:spPr bwMode="auto">
              <a:xfrm>
                <a:off x="1823" y="2974"/>
                <a:ext cx="22" cy="22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62" name="Freeform 353"/>
              <p:cNvSpPr>
                <a:spLocks/>
              </p:cNvSpPr>
              <p:nvPr/>
            </p:nvSpPr>
            <p:spPr bwMode="auto">
              <a:xfrm>
                <a:off x="2064" y="2974"/>
                <a:ext cx="22" cy="22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63" name="Freeform 354"/>
              <p:cNvSpPr>
                <a:spLocks/>
              </p:cNvSpPr>
              <p:nvPr/>
            </p:nvSpPr>
            <p:spPr bwMode="auto">
              <a:xfrm>
                <a:off x="2062" y="2969"/>
                <a:ext cx="23" cy="22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64" name="Freeform 355"/>
              <p:cNvSpPr>
                <a:spLocks/>
              </p:cNvSpPr>
              <p:nvPr/>
            </p:nvSpPr>
            <p:spPr bwMode="auto">
              <a:xfrm>
                <a:off x="2028" y="2969"/>
                <a:ext cx="23" cy="22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65" name="Freeform 356"/>
              <p:cNvSpPr>
                <a:spLocks/>
              </p:cNvSpPr>
              <p:nvPr/>
            </p:nvSpPr>
            <p:spPr bwMode="auto">
              <a:xfrm>
                <a:off x="2096" y="2969"/>
                <a:ext cx="22" cy="22"/>
              </a:xfrm>
              <a:custGeom>
                <a:avLst/>
                <a:gdLst>
                  <a:gd name="T0" fmla="*/ 11 w 44"/>
                  <a:gd name="T1" fmla="*/ 0 h 45"/>
                  <a:gd name="T2" fmla="*/ 22 w 44"/>
                  <a:gd name="T3" fmla="*/ 22 h 45"/>
                  <a:gd name="T4" fmla="*/ 0 w 44"/>
                  <a:gd name="T5" fmla="*/ 22 h 45"/>
                  <a:gd name="T6" fmla="*/ 11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66" name="Freeform 357"/>
              <p:cNvSpPr>
                <a:spLocks/>
              </p:cNvSpPr>
              <p:nvPr/>
            </p:nvSpPr>
            <p:spPr bwMode="auto">
              <a:xfrm>
                <a:off x="1995" y="2969"/>
                <a:ext cx="22" cy="22"/>
              </a:xfrm>
              <a:custGeom>
                <a:avLst/>
                <a:gdLst>
                  <a:gd name="T0" fmla="*/ 11 w 44"/>
                  <a:gd name="T1" fmla="*/ 0 h 45"/>
                  <a:gd name="T2" fmla="*/ 22 w 44"/>
                  <a:gd name="T3" fmla="*/ 22 h 45"/>
                  <a:gd name="T4" fmla="*/ 0 w 44"/>
                  <a:gd name="T5" fmla="*/ 22 h 45"/>
                  <a:gd name="T6" fmla="*/ 11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67" name="Freeform 358"/>
              <p:cNvSpPr>
                <a:spLocks/>
              </p:cNvSpPr>
              <p:nvPr/>
            </p:nvSpPr>
            <p:spPr bwMode="auto">
              <a:xfrm>
                <a:off x="2129" y="2969"/>
                <a:ext cx="23" cy="22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68" name="Freeform 359"/>
              <p:cNvSpPr>
                <a:spLocks/>
              </p:cNvSpPr>
              <p:nvPr/>
            </p:nvSpPr>
            <p:spPr bwMode="auto">
              <a:xfrm>
                <a:off x="1961" y="2969"/>
                <a:ext cx="23" cy="22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69" name="Freeform 360"/>
              <p:cNvSpPr>
                <a:spLocks/>
              </p:cNvSpPr>
              <p:nvPr/>
            </p:nvSpPr>
            <p:spPr bwMode="auto">
              <a:xfrm>
                <a:off x="2163" y="2969"/>
                <a:ext cx="23" cy="22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70" name="Freeform 361"/>
              <p:cNvSpPr>
                <a:spLocks/>
              </p:cNvSpPr>
              <p:nvPr/>
            </p:nvSpPr>
            <p:spPr bwMode="auto">
              <a:xfrm>
                <a:off x="1927" y="2969"/>
                <a:ext cx="23" cy="22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71" name="Freeform 362"/>
              <p:cNvSpPr>
                <a:spLocks/>
              </p:cNvSpPr>
              <p:nvPr/>
            </p:nvSpPr>
            <p:spPr bwMode="auto">
              <a:xfrm>
                <a:off x="2197" y="2969"/>
                <a:ext cx="22" cy="22"/>
              </a:xfrm>
              <a:custGeom>
                <a:avLst/>
                <a:gdLst>
                  <a:gd name="T0" fmla="*/ 11 w 44"/>
                  <a:gd name="T1" fmla="*/ 0 h 45"/>
                  <a:gd name="T2" fmla="*/ 22 w 44"/>
                  <a:gd name="T3" fmla="*/ 22 h 45"/>
                  <a:gd name="T4" fmla="*/ 0 w 44"/>
                  <a:gd name="T5" fmla="*/ 22 h 45"/>
                  <a:gd name="T6" fmla="*/ 11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72" name="Freeform 363"/>
              <p:cNvSpPr>
                <a:spLocks/>
              </p:cNvSpPr>
              <p:nvPr/>
            </p:nvSpPr>
            <p:spPr bwMode="auto">
              <a:xfrm>
                <a:off x="1894" y="2969"/>
                <a:ext cx="22" cy="22"/>
              </a:xfrm>
              <a:custGeom>
                <a:avLst/>
                <a:gdLst>
                  <a:gd name="T0" fmla="*/ 11 w 44"/>
                  <a:gd name="T1" fmla="*/ 0 h 45"/>
                  <a:gd name="T2" fmla="*/ 22 w 44"/>
                  <a:gd name="T3" fmla="*/ 22 h 45"/>
                  <a:gd name="T4" fmla="*/ 0 w 44"/>
                  <a:gd name="T5" fmla="*/ 22 h 45"/>
                  <a:gd name="T6" fmla="*/ 11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73" name="Freeform 364"/>
              <p:cNvSpPr>
                <a:spLocks/>
              </p:cNvSpPr>
              <p:nvPr/>
            </p:nvSpPr>
            <p:spPr bwMode="auto">
              <a:xfrm>
                <a:off x="2230" y="2969"/>
                <a:ext cx="23" cy="22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74" name="Freeform 365"/>
              <p:cNvSpPr>
                <a:spLocks/>
              </p:cNvSpPr>
              <p:nvPr/>
            </p:nvSpPr>
            <p:spPr bwMode="auto">
              <a:xfrm>
                <a:off x="1860" y="2969"/>
                <a:ext cx="23" cy="22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75" name="Freeform 366"/>
              <p:cNvSpPr>
                <a:spLocks/>
              </p:cNvSpPr>
              <p:nvPr/>
            </p:nvSpPr>
            <p:spPr bwMode="auto">
              <a:xfrm>
                <a:off x="2264" y="2969"/>
                <a:ext cx="23" cy="22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76" name="Freeform 367"/>
              <p:cNvSpPr>
                <a:spLocks/>
              </p:cNvSpPr>
              <p:nvPr/>
            </p:nvSpPr>
            <p:spPr bwMode="auto">
              <a:xfrm>
                <a:off x="1826" y="2969"/>
                <a:ext cx="23" cy="22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77" name="Freeform 368"/>
              <p:cNvSpPr>
                <a:spLocks/>
              </p:cNvSpPr>
              <p:nvPr/>
            </p:nvSpPr>
            <p:spPr bwMode="auto">
              <a:xfrm>
                <a:off x="2298" y="2964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78" name="Freeform 369"/>
              <p:cNvSpPr>
                <a:spLocks/>
              </p:cNvSpPr>
              <p:nvPr/>
            </p:nvSpPr>
            <p:spPr bwMode="auto">
              <a:xfrm>
                <a:off x="1793" y="2964"/>
                <a:ext cx="22" cy="23"/>
              </a:xfrm>
              <a:custGeom>
                <a:avLst/>
                <a:gdLst>
                  <a:gd name="T0" fmla="*/ 11 w 44"/>
                  <a:gd name="T1" fmla="*/ 0 h 45"/>
                  <a:gd name="T2" fmla="*/ 22 w 44"/>
                  <a:gd name="T3" fmla="*/ 23 h 45"/>
                  <a:gd name="T4" fmla="*/ 0 w 44"/>
                  <a:gd name="T5" fmla="*/ 23 h 45"/>
                  <a:gd name="T6" fmla="*/ 11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79" name="Freeform 370"/>
              <p:cNvSpPr>
                <a:spLocks/>
              </p:cNvSpPr>
              <p:nvPr/>
            </p:nvSpPr>
            <p:spPr bwMode="auto">
              <a:xfrm>
                <a:off x="2331" y="2964"/>
                <a:ext cx="23" cy="23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80" name="Freeform 371"/>
              <p:cNvSpPr>
                <a:spLocks/>
              </p:cNvSpPr>
              <p:nvPr/>
            </p:nvSpPr>
            <p:spPr bwMode="auto">
              <a:xfrm>
                <a:off x="2028" y="2964"/>
                <a:ext cx="23" cy="23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81" name="Freeform 372"/>
              <p:cNvSpPr>
                <a:spLocks/>
              </p:cNvSpPr>
              <p:nvPr/>
            </p:nvSpPr>
            <p:spPr bwMode="auto">
              <a:xfrm>
                <a:off x="2079" y="2960"/>
                <a:ext cx="22" cy="22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82" name="Freeform 373"/>
              <p:cNvSpPr>
                <a:spLocks/>
              </p:cNvSpPr>
              <p:nvPr/>
            </p:nvSpPr>
            <p:spPr bwMode="auto">
              <a:xfrm>
                <a:off x="1995" y="2960"/>
                <a:ext cx="22" cy="22"/>
              </a:xfrm>
              <a:custGeom>
                <a:avLst/>
                <a:gdLst>
                  <a:gd name="T0" fmla="*/ 11 w 44"/>
                  <a:gd name="T1" fmla="*/ 0 h 45"/>
                  <a:gd name="T2" fmla="*/ 22 w 44"/>
                  <a:gd name="T3" fmla="*/ 22 h 45"/>
                  <a:gd name="T4" fmla="*/ 0 w 44"/>
                  <a:gd name="T5" fmla="*/ 22 h 45"/>
                  <a:gd name="T6" fmla="*/ 11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83" name="Freeform 374"/>
              <p:cNvSpPr>
                <a:spLocks/>
              </p:cNvSpPr>
              <p:nvPr/>
            </p:nvSpPr>
            <p:spPr bwMode="auto">
              <a:xfrm>
                <a:off x="2113" y="2960"/>
                <a:ext cx="22" cy="22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84" name="Freeform 375"/>
              <p:cNvSpPr>
                <a:spLocks/>
              </p:cNvSpPr>
              <p:nvPr/>
            </p:nvSpPr>
            <p:spPr bwMode="auto">
              <a:xfrm>
                <a:off x="1961" y="2960"/>
                <a:ext cx="23" cy="22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85" name="Freeform 376"/>
              <p:cNvSpPr>
                <a:spLocks/>
              </p:cNvSpPr>
              <p:nvPr/>
            </p:nvSpPr>
            <p:spPr bwMode="auto">
              <a:xfrm>
                <a:off x="2146" y="2960"/>
                <a:ext cx="23" cy="22"/>
              </a:xfrm>
              <a:custGeom>
                <a:avLst/>
                <a:gdLst>
                  <a:gd name="T0" fmla="*/ 12 w 44"/>
                  <a:gd name="T1" fmla="*/ 0 h 45"/>
                  <a:gd name="T2" fmla="*/ 23 w 44"/>
                  <a:gd name="T3" fmla="*/ 22 h 45"/>
                  <a:gd name="T4" fmla="*/ 0 w 44"/>
                  <a:gd name="T5" fmla="*/ 22 h 45"/>
                  <a:gd name="T6" fmla="*/ 12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86" name="Freeform 377"/>
              <p:cNvSpPr>
                <a:spLocks/>
              </p:cNvSpPr>
              <p:nvPr/>
            </p:nvSpPr>
            <p:spPr bwMode="auto">
              <a:xfrm>
                <a:off x="1927" y="2960"/>
                <a:ext cx="23" cy="22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87" name="Freeform 378"/>
              <p:cNvSpPr>
                <a:spLocks/>
              </p:cNvSpPr>
              <p:nvPr/>
            </p:nvSpPr>
            <p:spPr bwMode="auto">
              <a:xfrm>
                <a:off x="2180" y="2955"/>
                <a:ext cx="22" cy="22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88" name="Freeform 379"/>
              <p:cNvSpPr>
                <a:spLocks/>
              </p:cNvSpPr>
              <p:nvPr/>
            </p:nvSpPr>
            <p:spPr bwMode="auto">
              <a:xfrm>
                <a:off x="1894" y="2955"/>
                <a:ext cx="22" cy="22"/>
              </a:xfrm>
              <a:custGeom>
                <a:avLst/>
                <a:gdLst>
                  <a:gd name="T0" fmla="*/ 11 w 44"/>
                  <a:gd name="T1" fmla="*/ 0 h 45"/>
                  <a:gd name="T2" fmla="*/ 22 w 44"/>
                  <a:gd name="T3" fmla="*/ 22 h 45"/>
                  <a:gd name="T4" fmla="*/ 0 w 44"/>
                  <a:gd name="T5" fmla="*/ 22 h 45"/>
                  <a:gd name="T6" fmla="*/ 11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89" name="Freeform 380"/>
              <p:cNvSpPr>
                <a:spLocks/>
              </p:cNvSpPr>
              <p:nvPr/>
            </p:nvSpPr>
            <p:spPr bwMode="auto">
              <a:xfrm>
                <a:off x="2214" y="2955"/>
                <a:ext cx="22" cy="22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90" name="Freeform 381"/>
              <p:cNvSpPr>
                <a:spLocks/>
              </p:cNvSpPr>
              <p:nvPr/>
            </p:nvSpPr>
            <p:spPr bwMode="auto">
              <a:xfrm>
                <a:off x="1860" y="2955"/>
                <a:ext cx="23" cy="22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91" name="Freeform 382"/>
              <p:cNvSpPr>
                <a:spLocks/>
              </p:cNvSpPr>
              <p:nvPr/>
            </p:nvSpPr>
            <p:spPr bwMode="auto">
              <a:xfrm>
                <a:off x="2247" y="2955"/>
                <a:ext cx="23" cy="22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92" name="Freeform 383"/>
              <p:cNvSpPr>
                <a:spLocks/>
              </p:cNvSpPr>
              <p:nvPr/>
            </p:nvSpPr>
            <p:spPr bwMode="auto">
              <a:xfrm>
                <a:off x="1826" y="2955"/>
                <a:ext cx="23" cy="22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93" name="Freeform 384"/>
              <p:cNvSpPr>
                <a:spLocks/>
              </p:cNvSpPr>
              <p:nvPr/>
            </p:nvSpPr>
            <p:spPr bwMode="auto">
              <a:xfrm>
                <a:off x="2281" y="2955"/>
                <a:ext cx="22" cy="22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94" name="Freeform 385"/>
              <p:cNvSpPr>
                <a:spLocks/>
              </p:cNvSpPr>
              <p:nvPr/>
            </p:nvSpPr>
            <p:spPr bwMode="auto">
              <a:xfrm>
                <a:off x="1793" y="2950"/>
                <a:ext cx="22" cy="23"/>
              </a:xfrm>
              <a:custGeom>
                <a:avLst/>
                <a:gdLst>
                  <a:gd name="T0" fmla="*/ 11 w 44"/>
                  <a:gd name="T1" fmla="*/ 0 h 45"/>
                  <a:gd name="T2" fmla="*/ 22 w 44"/>
                  <a:gd name="T3" fmla="*/ 23 h 45"/>
                  <a:gd name="T4" fmla="*/ 0 w 44"/>
                  <a:gd name="T5" fmla="*/ 23 h 45"/>
                  <a:gd name="T6" fmla="*/ 11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95" name="Freeform 386"/>
              <p:cNvSpPr>
                <a:spLocks/>
              </p:cNvSpPr>
              <p:nvPr/>
            </p:nvSpPr>
            <p:spPr bwMode="auto">
              <a:xfrm>
                <a:off x="2315" y="2950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96" name="Freeform 387"/>
              <p:cNvSpPr>
                <a:spLocks/>
              </p:cNvSpPr>
              <p:nvPr/>
            </p:nvSpPr>
            <p:spPr bwMode="auto">
              <a:xfrm>
                <a:off x="2045" y="2950"/>
                <a:ext cx="23" cy="23"/>
              </a:xfrm>
              <a:custGeom>
                <a:avLst/>
                <a:gdLst>
                  <a:gd name="T0" fmla="*/ 12 w 44"/>
                  <a:gd name="T1" fmla="*/ 0 h 45"/>
                  <a:gd name="T2" fmla="*/ 23 w 44"/>
                  <a:gd name="T3" fmla="*/ 23 h 45"/>
                  <a:gd name="T4" fmla="*/ 0 w 44"/>
                  <a:gd name="T5" fmla="*/ 23 h 45"/>
                  <a:gd name="T6" fmla="*/ 12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97" name="Freeform 388"/>
              <p:cNvSpPr>
                <a:spLocks/>
              </p:cNvSpPr>
              <p:nvPr/>
            </p:nvSpPr>
            <p:spPr bwMode="auto">
              <a:xfrm>
                <a:off x="2071" y="2950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98" name="Freeform 389"/>
              <p:cNvSpPr>
                <a:spLocks/>
              </p:cNvSpPr>
              <p:nvPr/>
            </p:nvSpPr>
            <p:spPr bwMode="auto">
              <a:xfrm>
                <a:off x="2012" y="2946"/>
                <a:ext cx="22" cy="22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99" name="Freeform 390"/>
              <p:cNvSpPr>
                <a:spLocks/>
              </p:cNvSpPr>
              <p:nvPr/>
            </p:nvSpPr>
            <p:spPr bwMode="auto">
              <a:xfrm>
                <a:off x="2104" y="2941"/>
                <a:ext cx="23" cy="22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00" name="Freeform 391"/>
              <p:cNvSpPr>
                <a:spLocks/>
              </p:cNvSpPr>
              <p:nvPr/>
            </p:nvSpPr>
            <p:spPr bwMode="auto">
              <a:xfrm>
                <a:off x="1978" y="2941"/>
                <a:ext cx="22" cy="22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01" name="Freeform 392"/>
              <p:cNvSpPr>
                <a:spLocks/>
              </p:cNvSpPr>
              <p:nvPr/>
            </p:nvSpPr>
            <p:spPr bwMode="auto">
              <a:xfrm>
                <a:off x="2138" y="2941"/>
                <a:ext cx="22" cy="22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02" name="Freeform 393"/>
              <p:cNvSpPr>
                <a:spLocks/>
              </p:cNvSpPr>
              <p:nvPr/>
            </p:nvSpPr>
            <p:spPr bwMode="auto">
              <a:xfrm>
                <a:off x="1944" y="2941"/>
                <a:ext cx="23" cy="22"/>
              </a:xfrm>
              <a:custGeom>
                <a:avLst/>
                <a:gdLst>
                  <a:gd name="T0" fmla="*/ 12 w 44"/>
                  <a:gd name="T1" fmla="*/ 0 h 45"/>
                  <a:gd name="T2" fmla="*/ 23 w 44"/>
                  <a:gd name="T3" fmla="*/ 22 h 45"/>
                  <a:gd name="T4" fmla="*/ 0 w 44"/>
                  <a:gd name="T5" fmla="*/ 22 h 45"/>
                  <a:gd name="T6" fmla="*/ 12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03" name="Freeform 394"/>
              <p:cNvSpPr>
                <a:spLocks/>
              </p:cNvSpPr>
              <p:nvPr/>
            </p:nvSpPr>
            <p:spPr bwMode="auto">
              <a:xfrm>
                <a:off x="2172" y="2936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04" name="Freeform 395"/>
              <p:cNvSpPr>
                <a:spLocks/>
              </p:cNvSpPr>
              <p:nvPr/>
            </p:nvSpPr>
            <p:spPr bwMode="auto">
              <a:xfrm>
                <a:off x="2062" y="2927"/>
                <a:ext cx="23" cy="22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05" name="Freeform 396"/>
              <p:cNvSpPr>
                <a:spLocks/>
              </p:cNvSpPr>
              <p:nvPr/>
            </p:nvSpPr>
            <p:spPr bwMode="auto">
              <a:xfrm>
                <a:off x="2096" y="2922"/>
                <a:ext cx="22" cy="23"/>
              </a:xfrm>
              <a:custGeom>
                <a:avLst/>
                <a:gdLst>
                  <a:gd name="T0" fmla="*/ 11 w 44"/>
                  <a:gd name="T1" fmla="*/ 0 h 45"/>
                  <a:gd name="T2" fmla="*/ 22 w 44"/>
                  <a:gd name="T3" fmla="*/ 23 h 45"/>
                  <a:gd name="T4" fmla="*/ 0 w 44"/>
                  <a:gd name="T5" fmla="*/ 23 h 45"/>
                  <a:gd name="T6" fmla="*/ 11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06" name="Freeform 397"/>
              <p:cNvSpPr>
                <a:spLocks/>
              </p:cNvSpPr>
              <p:nvPr/>
            </p:nvSpPr>
            <p:spPr bwMode="auto">
              <a:xfrm>
                <a:off x="2028" y="2922"/>
                <a:ext cx="23" cy="23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07" name="Freeform 398"/>
              <p:cNvSpPr>
                <a:spLocks/>
              </p:cNvSpPr>
              <p:nvPr/>
            </p:nvSpPr>
            <p:spPr bwMode="auto">
              <a:xfrm>
                <a:off x="2129" y="2922"/>
                <a:ext cx="23" cy="23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08" name="Freeform 399"/>
              <p:cNvSpPr>
                <a:spLocks/>
              </p:cNvSpPr>
              <p:nvPr/>
            </p:nvSpPr>
            <p:spPr bwMode="auto">
              <a:xfrm>
                <a:off x="1995" y="2922"/>
                <a:ext cx="22" cy="23"/>
              </a:xfrm>
              <a:custGeom>
                <a:avLst/>
                <a:gdLst>
                  <a:gd name="T0" fmla="*/ 11 w 44"/>
                  <a:gd name="T1" fmla="*/ 0 h 45"/>
                  <a:gd name="T2" fmla="*/ 22 w 44"/>
                  <a:gd name="T3" fmla="*/ 23 h 45"/>
                  <a:gd name="T4" fmla="*/ 0 w 44"/>
                  <a:gd name="T5" fmla="*/ 23 h 45"/>
                  <a:gd name="T6" fmla="*/ 11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09" name="Freeform 400"/>
              <p:cNvSpPr>
                <a:spLocks/>
              </p:cNvSpPr>
              <p:nvPr/>
            </p:nvSpPr>
            <p:spPr bwMode="auto">
              <a:xfrm>
                <a:off x="2163" y="2918"/>
                <a:ext cx="23" cy="22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10" name="Freeform 401"/>
              <p:cNvSpPr>
                <a:spLocks/>
              </p:cNvSpPr>
              <p:nvPr/>
            </p:nvSpPr>
            <p:spPr bwMode="auto">
              <a:xfrm>
                <a:off x="1961" y="2913"/>
                <a:ext cx="23" cy="22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11" name="Freeform 402"/>
              <p:cNvSpPr>
                <a:spLocks/>
              </p:cNvSpPr>
              <p:nvPr/>
            </p:nvSpPr>
            <p:spPr bwMode="auto">
              <a:xfrm>
                <a:off x="2197" y="2913"/>
                <a:ext cx="22" cy="22"/>
              </a:xfrm>
              <a:custGeom>
                <a:avLst/>
                <a:gdLst>
                  <a:gd name="T0" fmla="*/ 11 w 44"/>
                  <a:gd name="T1" fmla="*/ 0 h 45"/>
                  <a:gd name="T2" fmla="*/ 22 w 44"/>
                  <a:gd name="T3" fmla="*/ 22 h 45"/>
                  <a:gd name="T4" fmla="*/ 0 w 44"/>
                  <a:gd name="T5" fmla="*/ 22 h 45"/>
                  <a:gd name="T6" fmla="*/ 11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12" name="Freeform 403"/>
              <p:cNvSpPr>
                <a:spLocks/>
              </p:cNvSpPr>
              <p:nvPr/>
            </p:nvSpPr>
            <p:spPr bwMode="auto">
              <a:xfrm>
                <a:off x="1927" y="2908"/>
                <a:ext cx="23" cy="23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13" name="Freeform 404"/>
              <p:cNvSpPr>
                <a:spLocks/>
              </p:cNvSpPr>
              <p:nvPr/>
            </p:nvSpPr>
            <p:spPr bwMode="auto">
              <a:xfrm>
                <a:off x="2230" y="2899"/>
                <a:ext cx="23" cy="22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14" name="Freeform 405"/>
              <p:cNvSpPr>
                <a:spLocks/>
              </p:cNvSpPr>
              <p:nvPr/>
            </p:nvSpPr>
            <p:spPr bwMode="auto">
              <a:xfrm>
                <a:off x="1894" y="2899"/>
                <a:ext cx="22" cy="22"/>
              </a:xfrm>
              <a:custGeom>
                <a:avLst/>
                <a:gdLst>
                  <a:gd name="T0" fmla="*/ 11 w 44"/>
                  <a:gd name="T1" fmla="*/ 0 h 45"/>
                  <a:gd name="T2" fmla="*/ 22 w 44"/>
                  <a:gd name="T3" fmla="*/ 22 h 45"/>
                  <a:gd name="T4" fmla="*/ 0 w 44"/>
                  <a:gd name="T5" fmla="*/ 22 h 45"/>
                  <a:gd name="T6" fmla="*/ 11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15" name="Freeform 406"/>
              <p:cNvSpPr>
                <a:spLocks/>
              </p:cNvSpPr>
              <p:nvPr/>
            </p:nvSpPr>
            <p:spPr bwMode="auto">
              <a:xfrm>
                <a:off x="2264" y="2894"/>
                <a:ext cx="23" cy="23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16" name="Freeform 407"/>
              <p:cNvSpPr>
                <a:spLocks/>
              </p:cNvSpPr>
              <p:nvPr/>
            </p:nvSpPr>
            <p:spPr bwMode="auto">
              <a:xfrm>
                <a:off x="1860" y="2894"/>
                <a:ext cx="23" cy="23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3 h 45"/>
                  <a:gd name="T4" fmla="*/ 0 w 45"/>
                  <a:gd name="T5" fmla="*/ 23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17" name="Freeform 408"/>
              <p:cNvSpPr>
                <a:spLocks/>
              </p:cNvSpPr>
              <p:nvPr/>
            </p:nvSpPr>
            <p:spPr bwMode="auto">
              <a:xfrm>
                <a:off x="2298" y="2894"/>
                <a:ext cx="22" cy="23"/>
              </a:xfrm>
              <a:custGeom>
                <a:avLst/>
                <a:gdLst>
                  <a:gd name="T0" fmla="*/ 11 w 45"/>
                  <a:gd name="T1" fmla="*/ 0 h 45"/>
                  <a:gd name="T2" fmla="*/ 22 w 45"/>
                  <a:gd name="T3" fmla="*/ 23 h 45"/>
                  <a:gd name="T4" fmla="*/ 0 w 45"/>
                  <a:gd name="T5" fmla="*/ 23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18" name="Freeform 409"/>
              <p:cNvSpPr>
                <a:spLocks/>
              </p:cNvSpPr>
              <p:nvPr/>
            </p:nvSpPr>
            <p:spPr bwMode="auto">
              <a:xfrm>
                <a:off x="2062" y="2885"/>
                <a:ext cx="23" cy="22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19" name="Freeform 410"/>
              <p:cNvSpPr>
                <a:spLocks/>
              </p:cNvSpPr>
              <p:nvPr/>
            </p:nvSpPr>
            <p:spPr bwMode="auto">
              <a:xfrm>
                <a:off x="2028" y="2885"/>
                <a:ext cx="23" cy="22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20" name="Freeform 411"/>
              <p:cNvSpPr>
                <a:spLocks/>
              </p:cNvSpPr>
              <p:nvPr/>
            </p:nvSpPr>
            <p:spPr bwMode="auto">
              <a:xfrm>
                <a:off x="2096" y="2880"/>
                <a:ext cx="22" cy="23"/>
              </a:xfrm>
              <a:custGeom>
                <a:avLst/>
                <a:gdLst>
                  <a:gd name="T0" fmla="*/ 11 w 44"/>
                  <a:gd name="T1" fmla="*/ 0 h 44"/>
                  <a:gd name="T2" fmla="*/ 22 w 44"/>
                  <a:gd name="T3" fmla="*/ 23 h 44"/>
                  <a:gd name="T4" fmla="*/ 0 w 44"/>
                  <a:gd name="T5" fmla="*/ 23 h 44"/>
                  <a:gd name="T6" fmla="*/ 11 w 44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4">
                    <a:moveTo>
                      <a:pt x="22" y="0"/>
                    </a:moveTo>
                    <a:lnTo>
                      <a:pt x="44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21" name="Freeform 412"/>
              <p:cNvSpPr>
                <a:spLocks/>
              </p:cNvSpPr>
              <p:nvPr/>
            </p:nvSpPr>
            <p:spPr bwMode="auto">
              <a:xfrm>
                <a:off x="1995" y="2880"/>
                <a:ext cx="22" cy="23"/>
              </a:xfrm>
              <a:custGeom>
                <a:avLst/>
                <a:gdLst>
                  <a:gd name="T0" fmla="*/ 11 w 44"/>
                  <a:gd name="T1" fmla="*/ 0 h 44"/>
                  <a:gd name="T2" fmla="*/ 22 w 44"/>
                  <a:gd name="T3" fmla="*/ 23 h 44"/>
                  <a:gd name="T4" fmla="*/ 0 w 44"/>
                  <a:gd name="T5" fmla="*/ 23 h 44"/>
                  <a:gd name="T6" fmla="*/ 11 w 44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4">
                    <a:moveTo>
                      <a:pt x="22" y="0"/>
                    </a:moveTo>
                    <a:lnTo>
                      <a:pt x="44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22" name="Freeform 413"/>
              <p:cNvSpPr>
                <a:spLocks/>
              </p:cNvSpPr>
              <p:nvPr/>
            </p:nvSpPr>
            <p:spPr bwMode="auto">
              <a:xfrm>
                <a:off x="2129" y="2876"/>
                <a:ext cx="23" cy="22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23" name="Freeform 414"/>
              <p:cNvSpPr>
                <a:spLocks/>
              </p:cNvSpPr>
              <p:nvPr/>
            </p:nvSpPr>
            <p:spPr bwMode="auto">
              <a:xfrm>
                <a:off x="1961" y="2876"/>
                <a:ext cx="23" cy="22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24" name="Freeform 415"/>
              <p:cNvSpPr>
                <a:spLocks/>
              </p:cNvSpPr>
              <p:nvPr/>
            </p:nvSpPr>
            <p:spPr bwMode="auto">
              <a:xfrm>
                <a:off x="2163" y="2876"/>
                <a:ext cx="23" cy="22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25" name="Freeform 416"/>
              <p:cNvSpPr>
                <a:spLocks/>
              </p:cNvSpPr>
              <p:nvPr/>
            </p:nvSpPr>
            <p:spPr bwMode="auto">
              <a:xfrm>
                <a:off x="1927" y="2871"/>
                <a:ext cx="23" cy="22"/>
              </a:xfrm>
              <a:custGeom>
                <a:avLst/>
                <a:gdLst>
                  <a:gd name="T0" fmla="*/ 11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2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26" name="Freeform 417"/>
              <p:cNvSpPr>
                <a:spLocks/>
              </p:cNvSpPr>
              <p:nvPr/>
            </p:nvSpPr>
            <p:spPr bwMode="auto">
              <a:xfrm>
                <a:off x="2197" y="2871"/>
                <a:ext cx="22" cy="22"/>
              </a:xfrm>
              <a:custGeom>
                <a:avLst/>
                <a:gdLst>
                  <a:gd name="T0" fmla="*/ 11 w 44"/>
                  <a:gd name="T1" fmla="*/ 0 h 45"/>
                  <a:gd name="T2" fmla="*/ 22 w 44"/>
                  <a:gd name="T3" fmla="*/ 22 h 45"/>
                  <a:gd name="T4" fmla="*/ 0 w 44"/>
                  <a:gd name="T5" fmla="*/ 22 h 45"/>
                  <a:gd name="T6" fmla="*/ 11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27" name="Freeform 418"/>
              <p:cNvSpPr>
                <a:spLocks/>
              </p:cNvSpPr>
              <p:nvPr/>
            </p:nvSpPr>
            <p:spPr bwMode="auto">
              <a:xfrm>
                <a:off x="1894" y="2871"/>
                <a:ext cx="22" cy="22"/>
              </a:xfrm>
              <a:custGeom>
                <a:avLst/>
                <a:gdLst>
                  <a:gd name="T0" fmla="*/ 11 w 44"/>
                  <a:gd name="T1" fmla="*/ 0 h 45"/>
                  <a:gd name="T2" fmla="*/ 22 w 44"/>
                  <a:gd name="T3" fmla="*/ 22 h 45"/>
                  <a:gd name="T4" fmla="*/ 0 w 44"/>
                  <a:gd name="T5" fmla="*/ 22 h 45"/>
                  <a:gd name="T6" fmla="*/ 11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28" name="Freeform 419"/>
              <p:cNvSpPr>
                <a:spLocks/>
              </p:cNvSpPr>
              <p:nvPr/>
            </p:nvSpPr>
            <p:spPr bwMode="auto">
              <a:xfrm>
                <a:off x="2230" y="2866"/>
                <a:ext cx="23" cy="23"/>
              </a:xfrm>
              <a:custGeom>
                <a:avLst/>
                <a:gdLst>
                  <a:gd name="T0" fmla="*/ 11 w 45"/>
                  <a:gd name="T1" fmla="*/ 0 h 44"/>
                  <a:gd name="T2" fmla="*/ 23 w 45"/>
                  <a:gd name="T3" fmla="*/ 23 h 44"/>
                  <a:gd name="T4" fmla="*/ 0 w 45"/>
                  <a:gd name="T5" fmla="*/ 23 h 44"/>
                  <a:gd name="T6" fmla="*/ 11 w 4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4">
                    <a:moveTo>
                      <a:pt x="22" y="0"/>
                    </a:moveTo>
                    <a:lnTo>
                      <a:pt x="45" y="44"/>
                    </a:lnTo>
                    <a:lnTo>
                      <a:pt x="0" y="4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29" name="Freeform 420"/>
              <p:cNvSpPr>
                <a:spLocks/>
              </p:cNvSpPr>
              <p:nvPr/>
            </p:nvSpPr>
            <p:spPr bwMode="auto">
              <a:xfrm>
                <a:off x="1860" y="2862"/>
                <a:ext cx="23" cy="22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30" name="Freeform 421"/>
              <p:cNvSpPr>
                <a:spLocks/>
              </p:cNvSpPr>
              <p:nvPr/>
            </p:nvSpPr>
            <p:spPr bwMode="auto">
              <a:xfrm>
                <a:off x="2062" y="2848"/>
                <a:ext cx="23" cy="22"/>
              </a:xfrm>
              <a:custGeom>
                <a:avLst/>
                <a:gdLst>
                  <a:gd name="T0" fmla="*/ 12 w 45"/>
                  <a:gd name="T1" fmla="*/ 0 h 45"/>
                  <a:gd name="T2" fmla="*/ 23 w 45"/>
                  <a:gd name="T3" fmla="*/ 22 h 45"/>
                  <a:gd name="T4" fmla="*/ 0 w 45"/>
                  <a:gd name="T5" fmla="*/ 22 h 45"/>
                  <a:gd name="T6" fmla="*/ 12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23" y="0"/>
                    </a:moveTo>
                    <a:lnTo>
                      <a:pt x="45" y="45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31" name="Freeform 422"/>
              <p:cNvSpPr>
                <a:spLocks/>
              </p:cNvSpPr>
              <p:nvPr/>
            </p:nvSpPr>
            <p:spPr bwMode="auto">
              <a:xfrm>
                <a:off x="2096" y="2843"/>
                <a:ext cx="22" cy="22"/>
              </a:xfrm>
              <a:custGeom>
                <a:avLst/>
                <a:gdLst>
                  <a:gd name="T0" fmla="*/ 11 w 44"/>
                  <a:gd name="T1" fmla="*/ 0 h 45"/>
                  <a:gd name="T2" fmla="*/ 22 w 44"/>
                  <a:gd name="T3" fmla="*/ 22 h 45"/>
                  <a:gd name="T4" fmla="*/ 0 w 44"/>
                  <a:gd name="T5" fmla="*/ 22 h 45"/>
                  <a:gd name="T6" fmla="*/ 11 w 44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lnTo>
                      <a:pt x="44" y="45"/>
                    </a:lnTo>
                    <a:lnTo>
                      <a:pt x="0" y="4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10309"/>
              </a:solidFill>
              <a:ln w="0">
                <a:solidFill>
                  <a:srgbClr val="F1030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845" name="Freeform 423"/>
            <p:cNvSpPr>
              <a:spLocks/>
            </p:cNvSpPr>
            <p:nvPr/>
          </p:nvSpPr>
          <p:spPr bwMode="auto">
            <a:xfrm>
              <a:off x="1998" y="2683"/>
              <a:ext cx="23" cy="23"/>
            </a:xfrm>
            <a:custGeom>
              <a:avLst/>
              <a:gdLst>
                <a:gd name="T0" fmla="*/ 11 w 45"/>
                <a:gd name="T1" fmla="*/ 0 h 44"/>
                <a:gd name="T2" fmla="*/ 23 w 45"/>
                <a:gd name="T3" fmla="*/ 23 h 44"/>
                <a:gd name="T4" fmla="*/ 0 w 45"/>
                <a:gd name="T5" fmla="*/ 23 h 44"/>
                <a:gd name="T6" fmla="*/ 11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22" y="0"/>
                  </a:moveTo>
                  <a:lnTo>
                    <a:pt x="45" y="44"/>
                  </a:lnTo>
                  <a:lnTo>
                    <a:pt x="0" y="4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46" name="Freeform 424"/>
            <p:cNvSpPr>
              <a:spLocks/>
            </p:cNvSpPr>
            <p:nvPr/>
          </p:nvSpPr>
          <p:spPr bwMode="auto">
            <a:xfrm>
              <a:off x="2099" y="2669"/>
              <a:ext cx="23" cy="23"/>
            </a:xfrm>
            <a:custGeom>
              <a:avLst/>
              <a:gdLst>
                <a:gd name="T0" fmla="*/ 11 w 45"/>
                <a:gd name="T1" fmla="*/ 0 h 44"/>
                <a:gd name="T2" fmla="*/ 23 w 45"/>
                <a:gd name="T3" fmla="*/ 23 h 44"/>
                <a:gd name="T4" fmla="*/ 0 w 45"/>
                <a:gd name="T5" fmla="*/ 23 h 44"/>
                <a:gd name="T6" fmla="*/ 11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22" y="0"/>
                  </a:moveTo>
                  <a:lnTo>
                    <a:pt x="45" y="44"/>
                  </a:lnTo>
                  <a:lnTo>
                    <a:pt x="0" y="4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47" name="Freeform 425"/>
            <p:cNvSpPr>
              <a:spLocks/>
            </p:cNvSpPr>
            <p:nvPr/>
          </p:nvSpPr>
          <p:spPr bwMode="auto">
            <a:xfrm>
              <a:off x="1965" y="2660"/>
              <a:ext cx="22" cy="22"/>
            </a:xfrm>
            <a:custGeom>
              <a:avLst/>
              <a:gdLst>
                <a:gd name="T0" fmla="*/ 11 w 44"/>
                <a:gd name="T1" fmla="*/ 0 h 45"/>
                <a:gd name="T2" fmla="*/ 22 w 44"/>
                <a:gd name="T3" fmla="*/ 22 h 45"/>
                <a:gd name="T4" fmla="*/ 0 w 44"/>
                <a:gd name="T5" fmla="*/ 22 h 45"/>
                <a:gd name="T6" fmla="*/ 11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48" name="Freeform 426"/>
            <p:cNvSpPr>
              <a:spLocks/>
            </p:cNvSpPr>
            <p:nvPr/>
          </p:nvSpPr>
          <p:spPr bwMode="auto">
            <a:xfrm>
              <a:off x="2032" y="2651"/>
              <a:ext cx="23" cy="22"/>
            </a:xfrm>
            <a:custGeom>
              <a:avLst/>
              <a:gdLst>
                <a:gd name="T0" fmla="*/ 12 w 45"/>
                <a:gd name="T1" fmla="*/ 0 h 45"/>
                <a:gd name="T2" fmla="*/ 23 w 45"/>
                <a:gd name="T3" fmla="*/ 22 h 45"/>
                <a:gd name="T4" fmla="*/ 0 w 45"/>
                <a:gd name="T5" fmla="*/ 22 h 45"/>
                <a:gd name="T6" fmla="*/ 12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49" name="Freeform 427"/>
            <p:cNvSpPr>
              <a:spLocks/>
            </p:cNvSpPr>
            <p:nvPr/>
          </p:nvSpPr>
          <p:spPr bwMode="auto">
            <a:xfrm>
              <a:off x="1998" y="2646"/>
              <a:ext cx="23" cy="22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2 h 45"/>
                <a:gd name="T4" fmla="*/ 0 w 45"/>
                <a:gd name="T5" fmla="*/ 22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50" name="Freeform 428"/>
            <p:cNvSpPr>
              <a:spLocks/>
            </p:cNvSpPr>
            <p:nvPr/>
          </p:nvSpPr>
          <p:spPr bwMode="auto">
            <a:xfrm>
              <a:off x="2066" y="2646"/>
              <a:ext cx="22" cy="22"/>
            </a:xfrm>
            <a:custGeom>
              <a:avLst/>
              <a:gdLst>
                <a:gd name="T0" fmla="*/ 11 w 44"/>
                <a:gd name="T1" fmla="*/ 0 h 45"/>
                <a:gd name="T2" fmla="*/ 22 w 44"/>
                <a:gd name="T3" fmla="*/ 22 h 45"/>
                <a:gd name="T4" fmla="*/ 0 w 44"/>
                <a:gd name="T5" fmla="*/ 22 h 45"/>
                <a:gd name="T6" fmla="*/ 11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51" name="Freeform 429"/>
            <p:cNvSpPr>
              <a:spLocks/>
            </p:cNvSpPr>
            <p:nvPr/>
          </p:nvSpPr>
          <p:spPr bwMode="auto">
            <a:xfrm>
              <a:off x="1965" y="2641"/>
              <a:ext cx="22" cy="23"/>
            </a:xfrm>
            <a:custGeom>
              <a:avLst/>
              <a:gdLst>
                <a:gd name="T0" fmla="*/ 11 w 44"/>
                <a:gd name="T1" fmla="*/ 0 h 44"/>
                <a:gd name="T2" fmla="*/ 22 w 44"/>
                <a:gd name="T3" fmla="*/ 23 h 44"/>
                <a:gd name="T4" fmla="*/ 0 w 44"/>
                <a:gd name="T5" fmla="*/ 23 h 44"/>
                <a:gd name="T6" fmla="*/ 11 w 44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lnTo>
                    <a:pt x="44" y="44"/>
                  </a:lnTo>
                  <a:lnTo>
                    <a:pt x="0" y="4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52" name="Freeform 430"/>
            <p:cNvSpPr>
              <a:spLocks/>
            </p:cNvSpPr>
            <p:nvPr/>
          </p:nvSpPr>
          <p:spPr bwMode="auto">
            <a:xfrm>
              <a:off x="2099" y="2637"/>
              <a:ext cx="23" cy="22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2 h 45"/>
                <a:gd name="T4" fmla="*/ 0 w 45"/>
                <a:gd name="T5" fmla="*/ 22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53" name="Freeform 431"/>
            <p:cNvSpPr>
              <a:spLocks/>
            </p:cNvSpPr>
            <p:nvPr/>
          </p:nvSpPr>
          <p:spPr bwMode="auto">
            <a:xfrm>
              <a:off x="1931" y="2627"/>
              <a:ext cx="23" cy="23"/>
            </a:xfrm>
            <a:custGeom>
              <a:avLst/>
              <a:gdLst>
                <a:gd name="T0" fmla="*/ 12 w 45"/>
                <a:gd name="T1" fmla="*/ 0 h 44"/>
                <a:gd name="T2" fmla="*/ 23 w 45"/>
                <a:gd name="T3" fmla="*/ 23 h 44"/>
                <a:gd name="T4" fmla="*/ 0 w 45"/>
                <a:gd name="T5" fmla="*/ 23 h 44"/>
                <a:gd name="T6" fmla="*/ 12 w 45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4">
                  <a:moveTo>
                    <a:pt x="23" y="0"/>
                  </a:moveTo>
                  <a:lnTo>
                    <a:pt x="45" y="44"/>
                  </a:lnTo>
                  <a:lnTo>
                    <a:pt x="0" y="4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54" name="Freeform 432"/>
            <p:cNvSpPr>
              <a:spLocks/>
            </p:cNvSpPr>
            <p:nvPr/>
          </p:nvSpPr>
          <p:spPr bwMode="auto">
            <a:xfrm>
              <a:off x="2133" y="2623"/>
              <a:ext cx="23" cy="22"/>
            </a:xfrm>
            <a:custGeom>
              <a:avLst/>
              <a:gdLst>
                <a:gd name="T0" fmla="*/ 12 w 45"/>
                <a:gd name="T1" fmla="*/ 0 h 45"/>
                <a:gd name="T2" fmla="*/ 23 w 45"/>
                <a:gd name="T3" fmla="*/ 22 h 45"/>
                <a:gd name="T4" fmla="*/ 0 w 45"/>
                <a:gd name="T5" fmla="*/ 22 h 45"/>
                <a:gd name="T6" fmla="*/ 12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55" name="Freeform 433"/>
            <p:cNvSpPr>
              <a:spLocks/>
            </p:cNvSpPr>
            <p:nvPr/>
          </p:nvSpPr>
          <p:spPr bwMode="auto">
            <a:xfrm>
              <a:off x="1897" y="2618"/>
              <a:ext cx="23" cy="22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2 h 45"/>
                <a:gd name="T4" fmla="*/ 0 w 45"/>
                <a:gd name="T5" fmla="*/ 22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56" name="Freeform 434"/>
            <p:cNvSpPr>
              <a:spLocks/>
            </p:cNvSpPr>
            <p:nvPr/>
          </p:nvSpPr>
          <p:spPr bwMode="auto">
            <a:xfrm>
              <a:off x="2032" y="2604"/>
              <a:ext cx="23" cy="22"/>
            </a:xfrm>
            <a:custGeom>
              <a:avLst/>
              <a:gdLst>
                <a:gd name="T0" fmla="*/ 12 w 45"/>
                <a:gd name="T1" fmla="*/ 0 h 45"/>
                <a:gd name="T2" fmla="*/ 23 w 45"/>
                <a:gd name="T3" fmla="*/ 22 h 45"/>
                <a:gd name="T4" fmla="*/ 0 w 45"/>
                <a:gd name="T5" fmla="*/ 22 h 45"/>
                <a:gd name="T6" fmla="*/ 12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57" name="Freeform 435"/>
            <p:cNvSpPr>
              <a:spLocks/>
            </p:cNvSpPr>
            <p:nvPr/>
          </p:nvSpPr>
          <p:spPr bwMode="auto">
            <a:xfrm>
              <a:off x="2066" y="2599"/>
              <a:ext cx="22" cy="23"/>
            </a:xfrm>
            <a:custGeom>
              <a:avLst/>
              <a:gdLst>
                <a:gd name="T0" fmla="*/ 11 w 44"/>
                <a:gd name="T1" fmla="*/ 0 h 45"/>
                <a:gd name="T2" fmla="*/ 22 w 44"/>
                <a:gd name="T3" fmla="*/ 23 h 45"/>
                <a:gd name="T4" fmla="*/ 0 w 44"/>
                <a:gd name="T5" fmla="*/ 23 h 45"/>
                <a:gd name="T6" fmla="*/ 11 w 44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44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58" name="Freeform 436"/>
            <p:cNvSpPr>
              <a:spLocks/>
            </p:cNvSpPr>
            <p:nvPr/>
          </p:nvSpPr>
          <p:spPr bwMode="auto">
            <a:xfrm>
              <a:off x="1998" y="2581"/>
              <a:ext cx="23" cy="22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2 h 45"/>
                <a:gd name="T4" fmla="*/ 0 w 45"/>
                <a:gd name="T5" fmla="*/ 22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59" name="Freeform 437"/>
            <p:cNvSpPr>
              <a:spLocks/>
            </p:cNvSpPr>
            <p:nvPr/>
          </p:nvSpPr>
          <p:spPr bwMode="auto">
            <a:xfrm>
              <a:off x="2032" y="2562"/>
              <a:ext cx="23" cy="22"/>
            </a:xfrm>
            <a:custGeom>
              <a:avLst/>
              <a:gdLst>
                <a:gd name="T0" fmla="*/ 12 w 45"/>
                <a:gd name="T1" fmla="*/ 0 h 45"/>
                <a:gd name="T2" fmla="*/ 23 w 45"/>
                <a:gd name="T3" fmla="*/ 22 h 45"/>
                <a:gd name="T4" fmla="*/ 0 w 45"/>
                <a:gd name="T5" fmla="*/ 22 h 45"/>
                <a:gd name="T6" fmla="*/ 12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60" name="Freeform 438"/>
            <p:cNvSpPr>
              <a:spLocks/>
            </p:cNvSpPr>
            <p:nvPr/>
          </p:nvSpPr>
          <p:spPr bwMode="auto">
            <a:xfrm>
              <a:off x="1998" y="2529"/>
              <a:ext cx="23" cy="23"/>
            </a:xfrm>
            <a:custGeom>
              <a:avLst/>
              <a:gdLst>
                <a:gd name="T0" fmla="*/ 11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1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61" name="Freeform 439"/>
            <p:cNvSpPr>
              <a:spLocks/>
            </p:cNvSpPr>
            <p:nvPr/>
          </p:nvSpPr>
          <p:spPr bwMode="auto">
            <a:xfrm>
              <a:off x="2032" y="2104"/>
              <a:ext cx="23" cy="23"/>
            </a:xfrm>
            <a:custGeom>
              <a:avLst/>
              <a:gdLst>
                <a:gd name="T0" fmla="*/ 12 w 45"/>
                <a:gd name="T1" fmla="*/ 0 h 45"/>
                <a:gd name="T2" fmla="*/ 23 w 45"/>
                <a:gd name="T3" fmla="*/ 23 h 45"/>
                <a:gd name="T4" fmla="*/ 0 w 45"/>
                <a:gd name="T5" fmla="*/ 23 h 45"/>
                <a:gd name="T6" fmla="*/ 12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45" y="45"/>
                  </a:lnTo>
                  <a:lnTo>
                    <a:pt x="0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10309"/>
            </a:solidFill>
            <a:ln w="0">
              <a:solidFill>
                <a:srgbClr val="F1030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62" name="Rectangle 440"/>
            <p:cNvSpPr>
              <a:spLocks noChangeArrowheads="1"/>
            </p:cNvSpPr>
            <p:nvPr/>
          </p:nvSpPr>
          <p:spPr bwMode="auto">
            <a:xfrm>
              <a:off x="1191" y="3001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63" name="Rectangle 441"/>
            <p:cNvSpPr>
              <a:spLocks noChangeArrowheads="1"/>
            </p:cNvSpPr>
            <p:nvPr/>
          </p:nvSpPr>
          <p:spPr bwMode="auto">
            <a:xfrm>
              <a:off x="1224" y="3001"/>
              <a:ext cx="24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64" name="Rectangle 442"/>
            <p:cNvSpPr>
              <a:spLocks noChangeArrowheads="1"/>
            </p:cNvSpPr>
            <p:nvPr/>
          </p:nvSpPr>
          <p:spPr bwMode="auto">
            <a:xfrm>
              <a:off x="1157" y="3001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65" name="Rectangle 443"/>
            <p:cNvSpPr>
              <a:spLocks noChangeArrowheads="1"/>
            </p:cNvSpPr>
            <p:nvPr/>
          </p:nvSpPr>
          <p:spPr bwMode="auto">
            <a:xfrm>
              <a:off x="1258" y="3001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66" name="Rectangle 444"/>
            <p:cNvSpPr>
              <a:spLocks noChangeArrowheads="1"/>
            </p:cNvSpPr>
            <p:nvPr/>
          </p:nvSpPr>
          <p:spPr bwMode="auto">
            <a:xfrm>
              <a:off x="1123" y="3001"/>
              <a:ext cx="24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67" name="Rectangle 445"/>
            <p:cNvSpPr>
              <a:spLocks noChangeArrowheads="1"/>
            </p:cNvSpPr>
            <p:nvPr/>
          </p:nvSpPr>
          <p:spPr bwMode="auto">
            <a:xfrm>
              <a:off x="1292" y="3001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68" name="Rectangle 446"/>
            <p:cNvSpPr>
              <a:spLocks noChangeArrowheads="1"/>
            </p:cNvSpPr>
            <p:nvPr/>
          </p:nvSpPr>
          <p:spPr bwMode="auto">
            <a:xfrm>
              <a:off x="1090" y="3001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69" name="Rectangle 447"/>
            <p:cNvSpPr>
              <a:spLocks noChangeArrowheads="1"/>
            </p:cNvSpPr>
            <p:nvPr/>
          </p:nvSpPr>
          <p:spPr bwMode="auto">
            <a:xfrm>
              <a:off x="1325" y="3001"/>
              <a:ext cx="24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70" name="Rectangle 448"/>
            <p:cNvSpPr>
              <a:spLocks noChangeArrowheads="1"/>
            </p:cNvSpPr>
            <p:nvPr/>
          </p:nvSpPr>
          <p:spPr bwMode="auto">
            <a:xfrm>
              <a:off x="1056" y="3001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71" name="Rectangle 449"/>
            <p:cNvSpPr>
              <a:spLocks noChangeArrowheads="1"/>
            </p:cNvSpPr>
            <p:nvPr/>
          </p:nvSpPr>
          <p:spPr bwMode="auto">
            <a:xfrm>
              <a:off x="1359" y="3001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72" name="Rectangle 450"/>
            <p:cNvSpPr>
              <a:spLocks noChangeArrowheads="1"/>
            </p:cNvSpPr>
            <p:nvPr/>
          </p:nvSpPr>
          <p:spPr bwMode="auto">
            <a:xfrm>
              <a:off x="1022" y="2996"/>
              <a:ext cx="24" cy="2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73" name="Rectangle 451"/>
            <p:cNvSpPr>
              <a:spLocks noChangeArrowheads="1"/>
            </p:cNvSpPr>
            <p:nvPr/>
          </p:nvSpPr>
          <p:spPr bwMode="auto">
            <a:xfrm>
              <a:off x="1393" y="2996"/>
              <a:ext cx="23" cy="2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74" name="Rectangle 452"/>
            <p:cNvSpPr>
              <a:spLocks noChangeArrowheads="1"/>
            </p:cNvSpPr>
            <p:nvPr/>
          </p:nvSpPr>
          <p:spPr bwMode="auto">
            <a:xfrm>
              <a:off x="989" y="2992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75" name="Rectangle 453"/>
            <p:cNvSpPr>
              <a:spLocks noChangeArrowheads="1"/>
            </p:cNvSpPr>
            <p:nvPr/>
          </p:nvSpPr>
          <p:spPr bwMode="auto">
            <a:xfrm>
              <a:off x="1426" y="2992"/>
              <a:ext cx="24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76" name="Rectangle 454"/>
            <p:cNvSpPr>
              <a:spLocks noChangeArrowheads="1"/>
            </p:cNvSpPr>
            <p:nvPr/>
          </p:nvSpPr>
          <p:spPr bwMode="auto">
            <a:xfrm>
              <a:off x="955" y="2992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77" name="Rectangle 455"/>
            <p:cNvSpPr>
              <a:spLocks noChangeArrowheads="1"/>
            </p:cNvSpPr>
            <p:nvPr/>
          </p:nvSpPr>
          <p:spPr bwMode="auto">
            <a:xfrm>
              <a:off x="1460" y="2992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78" name="Rectangle 456"/>
            <p:cNvSpPr>
              <a:spLocks noChangeArrowheads="1"/>
            </p:cNvSpPr>
            <p:nvPr/>
          </p:nvSpPr>
          <p:spPr bwMode="auto">
            <a:xfrm>
              <a:off x="921" y="2992"/>
              <a:ext cx="24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79" name="Rectangle 457"/>
            <p:cNvSpPr>
              <a:spLocks noChangeArrowheads="1"/>
            </p:cNvSpPr>
            <p:nvPr/>
          </p:nvSpPr>
          <p:spPr bwMode="auto">
            <a:xfrm>
              <a:off x="1207" y="2992"/>
              <a:ext cx="24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80" name="Rectangle 458"/>
            <p:cNvSpPr>
              <a:spLocks noChangeArrowheads="1"/>
            </p:cNvSpPr>
            <p:nvPr/>
          </p:nvSpPr>
          <p:spPr bwMode="auto">
            <a:xfrm>
              <a:off x="1174" y="2992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81" name="Rectangle 459"/>
            <p:cNvSpPr>
              <a:spLocks noChangeArrowheads="1"/>
            </p:cNvSpPr>
            <p:nvPr/>
          </p:nvSpPr>
          <p:spPr bwMode="auto">
            <a:xfrm>
              <a:off x="1241" y="2987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82" name="Rectangle 460"/>
            <p:cNvSpPr>
              <a:spLocks noChangeArrowheads="1"/>
            </p:cNvSpPr>
            <p:nvPr/>
          </p:nvSpPr>
          <p:spPr bwMode="auto">
            <a:xfrm>
              <a:off x="1140" y="2987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83" name="Rectangle 461"/>
            <p:cNvSpPr>
              <a:spLocks noChangeArrowheads="1"/>
            </p:cNvSpPr>
            <p:nvPr/>
          </p:nvSpPr>
          <p:spPr bwMode="auto">
            <a:xfrm>
              <a:off x="1275" y="2987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84" name="Rectangle 462"/>
            <p:cNvSpPr>
              <a:spLocks noChangeArrowheads="1"/>
            </p:cNvSpPr>
            <p:nvPr/>
          </p:nvSpPr>
          <p:spPr bwMode="auto">
            <a:xfrm>
              <a:off x="1106" y="2982"/>
              <a:ext cx="24" cy="2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85" name="Rectangle 463"/>
            <p:cNvSpPr>
              <a:spLocks noChangeArrowheads="1"/>
            </p:cNvSpPr>
            <p:nvPr/>
          </p:nvSpPr>
          <p:spPr bwMode="auto">
            <a:xfrm>
              <a:off x="1308" y="2982"/>
              <a:ext cx="24" cy="2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86" name="Rectangle 464"/>
            <p:cNvSpPr>
              <a:spLocks noChangeArrowheads="1"/>
            </p:cNvSpPr>
            <p:nvPr/>
          </p:nvSpPr>
          <p:spPr bwMode="auto">
            <a:xfrm>
              <a:off x="1073" y="2982"/>
              <a:ext cx="23" cy="2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87" name="Rectangle 465"/>
            <p:cNvSpPr>
              <a:spLocks noChangeArrowheads="1"/>
            </p:cNvSpPr>
            <p:nvPr/>
          </p:nvSpPr>
          <p:spPr bwMode="auto">
            <a:xfrm>
              <a:off x="1342" y="2982"/>
              <a:ext cx="23" cy="2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88" name="Rectangle 466"/>
            <p:cNvSpPr>
              <a:spLocks noChangeArrowheads="1"/>
            </p:cNvSpPr>
            <p:nvPr/>
          </p:nvSpPr>
          <p:spPr bwMode="auto">
            <a:xfrm>
              <a:off x="1039" y="2978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89" name="Rectangle 467"/>
            <p:cNvSpPr>
              <a:spLocks noChangeArrowheads="1"/>
            </p:cNvSpPr>
            <p:nvPr/>
          </p:nvSpPr>
          <p:spPr bwMode="auto">
            <a:xfrm>
              <a:off x="1376" y="2978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90" name="Rectangle 468"/>
            <p:cNvSpPr>
              <a:spLocks noChangeArrowheads="1"/>
            </p:cNvSpPr>
            <p:nvPr/>
          </p:nvSpPr>
          <p:spPr bwMode="auto">
            <a:xfrm>
              <a:off x="1191" y="2964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91" name="Rectangle 469"/>
            <p:cNvSpPr>
              <a:spLocks noChangeArrowheads="1"/>
            </p:cNvSpPr>
            <p:nvPr/>
          </p:nvSpPr>
          <p:spPr bwMode="auto">
            <a:xfrm>
              <a:off x="1157" y="2964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92" name="Rectangle 470"/>
            <p:cNvSpPr>
              <a:spLocks noChangeArrowheads="1"/>
            </p:cNvSpPr>
            <p:nvPr/>
          </p:nvSpPr>
          <p:spPr bwMode="auto">
            <a:xfrm>
              <a:off x="1224" y="2964"/>
              <a:ext cx="24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93" name="Rectangle 471"/>
            <p:cNvSpPr>
              <a:spLocks noChangeArrowheads="1"/>
            </p:cNvSpPr>
            <p:nvPr/>
          </p:nvSpPr>
          <p:spPr bwMode="auto">
            <a:xfrm>
              <a:off x="1123" y="2954"/>
              <a:ext cx="24" cy="2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94" name="Rectangle 472"/>
            <p:cNvSpPr>
              <a:spLocks noChangeArrowheads="1"/>
            </p:cNvSpPr>
            <p:nvPr/>
          </p:nvSpPr>
          <p:spPr bwMode="auto">
            <a:xfrm>
              <a:off x="1258" y="2949"/>
              <a:ext cx="23" cy="2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95" name="Rectangle 473"/>
            <p:cNvSpPr>
              <a:spLocks noChangeArrowheads="1"/>
            </p:cNvSpPr>
            <p:nvPr/>
          </p:nvSpPr>
          <p:spPr bwMode="auto">
            <a:xfrm>
              <a:off x="1090" y="2949"/>
              <a:ext cx="23" cy="2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96" name="Rectangle 474"/>
            <p:cNvSpPr>
              <a:spLocks noChangeArrowheads="1"/>
            </p:cNvSpPr>
            <p:nvPr/>
          </p:nvSpPr>
          <p:spPr bwMode="auto">
            <a:xfrm>
              <a:off x="1292" y="2940"/>
              <a:ext cx="23" cy="2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97" name="Rectangle 475"/>
            <p:cNvSpPr>
              <a:spLocks noChangeArrowheads="1"/>
            </p:cNvSpPr>
            <p:nvPr/>
          </p:nvSpPr>
          <p:spPr bwMode="auto">
            <a:xfrm>
              <a:off x="1056" y="2935"/>
              <a:ext cx="23" cy="2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98" name="Rectangle 476"/>
            <p:cNvSpPr>
              <a:spLocks noChangeArrowheads="1"/>
            </p:cNvSpPr>
            <p:nvPr/>
          </p:nvSpPr>
          <p:spPr bwMode="auto">
            <a:xfrm>
              <a:off x="1325" y="2931"/>
              <a:ext cx="24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899" name="Rectangle 477"/>
            <p:cNvSpPr>
              <a:spLocks noChangeArrowheads="1"/>
            </p:cNvSpPr>
            <p:nvPr/>
          </p:nvSpPr>
          <p:spPr bwMode="auto">
            <a:xfrm>
              <a:off x="1191" y="2926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900" name="Rectangle 478"/>
            <p:cNvSpPr>
              <a:spLocks noChangeArrowheads="1"/>
            </p:cNvSpPr>
            <p:nvPr/>
          </p:nvSpPr>
          <p:spPr bwMode="auto">
            <a:xfrm>
              <a:off x="1224" y="2921"/>
              <a:ext cx="24" cy="2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901" name="Rectangle 479"/>
            <p:cNvSpPr>
              <a:spLocks noChangeArrowheads="1"/>
            </p:cNvSpPr>
            <p:nvPr/>
          </p:nvSpPr>
          <p:spPr bwMode="auto">
            <a:xfrm>
              <a:off x="1157" y="2912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902" name="Rectangle 480"/>
            <p:cNvSpPr>
              <a:spLocks noChangeArrowheads="1"/>
            </p:cNvSpPr>
            <p:nvPr/>
          </p:nvSpPr>
          <p:spPr bwMode="auto">
            <a:xfrm>
              <a:off x="1258" y="2912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903" name="Rectangle 481"/>
            <p:cNvSpPr>
              <a:spLocks noChangeArrowheads="1"/>
            </p:cNvSpPr>
            <p:nvPr/>
          </p:nvSpPr>
          <p:spPr bwMode="auto">
            <a:xfrm>
              <a:off x="1123" y="2903"/>
              <a:ext cx="24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904" name="Rectangle 482"/>
            <p:cNvSpPr>
              <a:spLocks noChangeArrowheads="1"/>
            </p:cNvSpPr>
            <p:nvPr/>
          </p:nvSpPr>
          <p:spPr bwMode="auto">
            <a:xfrm>
              <a:off x="1292" y="2898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905" name="Rectangle 483"/>
            <p:cNvSpPr>
              <a:spLocks noChangeArrowheads="1"/>
            </p:cNvSpPr>
            <p:nvPr/>
          </p:nvSpPr>
          <p:spPr bwMode="auto">
            <a:xfrm>
              <a:off x="1090" y="2898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906" name="Rectangle 484"/>
            <p:cNvSpPr>
              <a:spLocks noChangeArrowheads="1"/>
            </p:cNvSpPr>
            <p:nvPr/>
          </p:nvSpPr>
          <p:spPr bwMode="auto">
            <a:xfrm>
              <a:off x="1325" y="2893"/>
              <a:ext cx="24" cy="2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907" name="Rectangle 485"/>
            <p:cNvSpPr>
              <a:spLocks noChangeArrowheads="1"/>
            </p:cNvSpPr>
            <p:nvPr/>
          </p:nvSpPr>
          <p:spPr bwMode="auto">
            <a:xfrm>
              <a:off x="1191" y="2884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908" name="Rectangle 486"/>
            <p:cNvSpPr>
              <a:spLocks noChangeArrowheads="1"/>
            </p:cNvSpPr>
            <p:nvPr/>
          </p:nvSpPr>
          <p:spPr bwMode="auto">
            <a:xfrm>
              <a:off x="1157" y="2884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909" name="Rectangle 487"/>
            <p:cNvSpPr>
              <a:spLocks noChangeArrowheads="1"/>
            </p:cNvSpPr>
            <p:nvPr/>
          </p:nvSpPr>
          <p:spPr bwMode="auto">
            <a:xfrm>
              <a:off x="1224" y="2875"/>
              <a:ext cx="24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910" name="Rectangle 488"/>
            <p:cNvSpPr>
              <a:spLocks noChangeArrowheads="1"/>
            </p:cNvSpPr>
            <p:nvPr/>
          </p:nvSpPr>
          <p:spPr bwMode="auto">
            <a:xfrm>
              <a:off x="1123" y="2870"/>
              <a:ext cx="24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911" name="Rectangle 489"/>
            <p:cNvSpPr>
              <a:spLocks noChangeArrowheads="1"/>
            </p:cNvSpPr>
            <p:nvPr/>
          </p:nvSpPr>
          <p:spPr bwMode="auto">
            <a:xfrm>
              <a:off x="1258" y="2851"/>
              <a:ext cx="23" cy="2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912" name="Rectangle 490"/>
            <p:cNvSpPr>
              <a:spLocks noChangeArrowheads="1"/>
            </p:cNvSpPr>
            <p:nvPr/>
          </p:nvSpPr>
          <p:spPr bwMode="auto">
            <a:xfrm>
              <a:off x="1191" y="2842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913" name="Rectangle 491"/>
            <p:cNvSpPr>
              <a:spLocks noChangeArrowheads="1"/>
            </p:cNvSpPr>
            <p:nvPr/>
          </p:nvSpPr>
          <p:spPr bwMode="auto">
            <a:xfrm>
              <a:off x="1224" y="2837"/>
              <a:ext cx="24" cy="2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914" name="Rectangle 492"/>
            <p:cNvSpPr>
              <a:spLocks noChangeArrowheads="1"/>
            </p:cNvSpPr>
            <p:nvPr/>
          </p:nvSpPr>
          <p:spPr bwMode="auto">
            <a:xfrm>
              <a:off x="1191" y="2791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915" name="Rectangle 493"/>
            <p:cNvSpPr>
              <a:spLocks noChangeArrowheads="1"/>
            </p:cNvSpPr>
            <p:nvPr/>
          </p:nvSpPr>
          <p:spPr bwMode="auto">
            <a:xfrm>
              <a:off x="1191" y="2674"/>
              <a:ext cx="23" cy="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en-US"/>
            </a:p>
          </p:txBody>
        </p:sp>
        <p:sp>
          <p:nvSpPr>
            <p:cNvPr id="26916" name="Rectangle 494"/>
            <p:cNvSpPr>
              <a:spLocks noChangeArrowheads="1"/>
            </p:cNvSpPr>
            <p:nvPr/>
          </p:nvSpPr>
          <p:spPr bwMode="auto">
            <a:xfrm>
              <a:off x="501" y="897"/>
              <a:ext cx="289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spcAft>
                  <a:spcPct val="50000"/>
                </a:spcAft>
              </a:pPr>
              <a:r>
                <a:rPr lang="en-US" altLang="en-US" sz="1600">
                  <a:solidFill>
                    <a:srgbClr val="000000"/>
                  </a:solidFill>
                </a:rPr>
                <a:t>Active-B12 results by vitamin B</a:t>
              </a:r>
              <a:r>
                <a:rPr lang="en-US" altLang="en-US" sz="1600" baseline="-25000">
                  <a:solidFill>
                    <a:srgbClr val="000000"/>
                  </a:solidFill>
                </a:rPr>
                <a:t>12</a:t>
              </a:r>
              <a:r>
                <a:rPr lang="en-US" altLang="en-US" sz="1600">
                  <a:solidFill>
                    <a:srgbClr val="000000"/>
                  </a:solidFill>
                </a:rPr>
                <a:t> concentration</a:t>
              </a:r>
              <a:endParaRPr lang="en-US" altLang="en-US" sz="1600" b="0">
                <a:solidFill>
                  <a:schemeClr val="tx1"/>
                </a:solidFill>
              </a:endParaRPr>
            </a:p>
          </p:txBody>
        </p:sp>
        <p:sp>
          <p:nvSpPr>
            <p:cNvPr id="26917" name="Line 495"/>
            <p:cNvSpPr>
              <a:spLocks noChangeShapeType="1"/>
            </p:cNvSpPr>
            <p:nvPr/>
          </p:nvSpPr>
          <p:spPr bwMode="auto">
            <a:xfrm>
              <a:off x="641" y="3021"/>
              <a:ext cx="280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18" name="Line 496"/>
            <p:cNvSpPr>
              <a:spLocks noChangeShapeType="1"/>
            </p:cNvSpPr>
            <p:nvPr/>
          </p:nvSpPr>
          <p:spPr bwMode="auto">
            <a:xfrm flipV="1">
              <a:off x="641" y="1153"/>
              <a:ext cx="1" cy="18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19" name="Line 497"/>
            <p:cNvSpPr>
              <a:spLocks noChangeShapeType="1"/>
            </p:cNvSpPr>
            <p:nvPr/>
          </p:nvSpPr>
          <p:spPr bwMode="auto">
            <a:xfrm flipH="1">
              <a:off x="610" y="3021"/>
              <a:ext cx="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20" name="Rectangle 498"/>
            <p:cNvSpPr>
              <a:spLocks noChangeArrowheads="1"/>
            </p:cNvSpPr>
            <p:nvPr/>
          </p:nvSpPr>
          <p:spPr bwMode="auto">
            <a:xfrm>
              <a:off x="533" y="2957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spcAft>
                  <a:spcPct val="50000"/>
                </a:spcAft>
              </a:pPr>
              <a:r>
                <a:rPr lang="en-US" altLang="en-US" sz="1200" b="0">
                  <a:solidFill>
                    <a:srgbClr val="000000"/>
                  </a:solidFill>
                </a:rPr>
                <a:t>0</a:t>
              </a:r>
              <a:endParaRPr lang="en-US" altLang="en-US" sz="1200" b="0">
                <a:solidFill>
                  <a:schemeClr val="tx1"/>
                </a:solidFill>
              </a:endParaRPr>
            </a:p>
          </p:txBody>
        </p:sp>
        <p:sp>
          <p:nvSpPr>
            <p:cNvPr id="26921" name="Line 499"/>
            <p:cNvSpPr>
              <a:spLocks noChangeShapeType="1"/>
            </p:cNvSpPr>
            <p:nvPr/>
          </p:nvSpPr>
          <p:spPr bwMode="auto">
            <a:xfrm flipH="1">
              <a:off x="610" y="2554"/>
              <a:ext cx="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22" name="Rectangle 500"/>
            <p:cNvSpPr>
              <a:spLocks noChangeArrowheads="1"/>
            </p:cNvSpPr>
            <p:nvPr/>
          </p:nvSpPr>
          <p:spPr bwMode="auto">
            <a:xfrm>
              <a:off x="435" y="2496"/>
              <a:ext cx="16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spcAft>
                  <a:spcPct val="50000"/>
                </a:spcAft>
              </a:pPr>
              <a:r>
                <a:rPr lang="en-US" altLang="en-US" sz="1200" b="0">
                  <a:solidFill>
                    <a:srgbClr val="000000"/>
                  </a:solidFill>
                </a:rPr>
                <a:t>100</a:t>
              </a:r>
              <a:endParaRPr lang="en-US" altLang="en-US" sz="1200" b="0">
                <a:solidFill>
                  <a:schemeClr val="tx1"/>
                </a:solidFill>
              </a:endParaRPr>
            </a:p>
          </p:txBody>
        </p:sp>
        <p:sp>
          <p:nvSpPr>
            <p:cNvPr id="26923" name="Line 501"/>
            <p:cNvSpPr>
              <a:spLocks noChangeShapeType="1"/>
            </p:cNvSpPr>
            <p:nvPr/>
          </p:nvSpPr>
          <p:spPr bwMode="auto">
            <a:xfrm flipH="1">
              <a:off x="610" y="2087"/>
              <a:ext cx="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24" name="Rectangle 502"/>
            <p:cNvSpPr>
              <a:spLocks noChangeArrowheads="1"/>
            </p:cNvSpPr>
            <p:nvPr/>
          </p:nvSpPr>
          <p:spPr bwMode="auto">
            <a:xfrm>
              <a:off x="435" y="2016"/>
              <a:ext cx="16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spcAft>
                  <a:spcPct val="50000"/>
                </a:spcAft>
              </a:pPr>
              <a:r>
                <a:rPr lang="en-US" altLang="en-US" sz="1200" b="0">
                  <a:solidFill>
                    <a:srgbClr val="000000"/>
                  </a:solidFill>
                </a:rPr>
                <a:t>200</a:t>
              </a:r>
              <a:endParaRPr lang="en-US" altLang="en-US" sz="1200" b="0">
                <a:solidFill>
                  <a:schemeClr val="tx1"/>
                </a:solidFill>
              </a:endParaRPr>
            </a:p>
          </p:txBody>
        </p:sp>
        <p:sp>
          <p:nvSpPr>
            <p:cNvPr id="26925" name="Line 503"/>
            <p:cNvSpPr>
              <a:spLocks noChangeShapeType="1"/>
            </p:cNvSpPr>
            <p:nvPr/>
          </p:nvSpPr>
          <p:spPr bwMode="auto">
            <a:xfrm flipH="1">
              <a:off x="610" y="1620"/>
              <a:ext cx="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26" name="Rectangle 504"/>
            <p:cNvSpPr>
              <a:spLocks noChangeArrowheads="1"/>
            </p:cNvSpPr>
            <p:nvPr/>
          </p:nvSpPr>
          <p:spPr bwMode="auto">
            <a:xfrm>
              <a:off x="435" y="1576"/>
              <a:ext cx="16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spcAft>
                  <a:spcPct val="50000"/>
                </a:spcAft>
              </a:pPr>
              <a:r>
                <a:rPr lang="en-US" altLang="en-US" sz="1200" b="0">
                  <a:solidFill>
                    <a:srgbClr val="000000"/>
                  </a:solidFill>
                </a:rPr>
                <a:t>300</a:t>
              </a:r>
              <a:endParaRPr lang="en-US" altLang="en-US" sz="1200" b="0">
                <a:solidFill>
                  <a:schemeClr val="tx1"/>
                </a:solidFill>
              </a:endParaRPr>
            </a:p>
          </p:txBody>
        </p:sp>
        <p:sp>
          <p:nvSpPr>
            <p:cNvPr id="26927" name="Line 505"/>
            <p:cNvSpPr>
              <a:spLocks noChangeShapeType="1"/>
            </p:cNvSpPr>
            <p:nvPr/>
          </p:nvSpPr>
          <p:spPr bwMode="auto">
            <a:xfrm flipH="1">
              <a:off x="610" y="1153"/>
              <a:ext cx="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28" name="Rectangle 506"/>
            <p:cNvSpPr>
              <a:spLocks noChangeArrowheads="1"/>
            </p:cNvSpPr>
            <p:nvPr/>
          </p:nvSpPr>
          <p:spPr bwMode="auto">
            <a:xfrm>
              <a:off x="435" y="1109"/>
              <a:ext cx="16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spcAft>
                  <a:spcPct val="50000"/>
                </a:spcAft>
              </a:pPr>
              <a:r>
                <a:rPr lang="en-US" altLang="en-US" sz="1200" b="0">
                  <a:solidFill>
                    <a:srgbClr val="000000"/>
                  </a:solidFill>
                </a:rPr>
                <a:t>400</a:t>
              </a:r>
              <a:endParaRPr lang="en-US" altLang="en-US" sz="1200" b="0">
                <a:solidFill>
                  <a:schemeClr val="tx1"/>
                </a:solidFill>
              </a:endParaRPr>
            </a:p>
          </p:txBody>
        </p:sp>
        <p:sp>
          <p:nvSpPr>
            <p:cNvPr id="26929" name="Line 507"/>
            <p:cNvSpPr>
              <a:spLocks noChangeShapeType="1"/>
            </p:cNvSpPr>
            <p:nvPr/>
          </p:nvSpPr>
          <p:spPr bwMode="auto">
            <a:xfrm>
              <a:off x="612" y="2864"/>
              <a:ext cx="2834" cy="1"/>
            </a:xfrm>
            <a:prstGeom prst="line">
              <a:avLst/>
            </a:prstGeom>
            <a:noFill/>
            <a:ln w="174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0" name="Rectangle 508"/>
            <p:cNvSpPr>
              <a:spLocks noChangeArrowheads="1"/>
            </p:cNvSpPr>
            <p:nvPr/>
          </p:nvSpPr>
          <p:spPr bwMode="auto">
            <a:xfrm>
              <a:off x="386" y="2784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spcAft>
                  <a:spcPct val="50000"/>
                </a:spcAft>
              </a:pPr>
              <a:r>
                <a:rPr lang="en-US" altLang="en-US" sz="1600" i="1">
                  <a:solidFill>
                    <a:srgbClr val="000000"/>
                  </a:solidFill>
                </a:rPr>
                <a:t>35</a:t>
              </a:r>
              <a:endParaRPr lang="en-US" altLang="en-US" sz="1600" b="0">
                <a:solidFill>
                  <a:schemeClr val="tx1"/>
                </a:solidFill>
              </a:endParaRPr>
            </a:p>
          </p:txBody>
        </p:sp>
        <p:pic>
          <p:nvPicPr>
            <p:cNvPr id="26931" name="Picture 509" descr="schil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3" y="2738"/>
              <a:ext cx="193" cy="221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80808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8544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365639" y="472505"/>
            <a:ext cx="10972644" cy="734133"/>
          </a:xfrm>
        </p:spPr>
        <p:txBody>
          <a:bodyPr rtlCol="0">
            <a:noAutofit/>
          </a:bodyPr>
          <a:lstStyle/>
          <a:p>
            <a:pPr rtl="0" eaLnBrk="1" hangingPunct="1"/>
            <a:r>
              <a:rPr lang="ru-RU" sz="3600" dirty="0"/>
              <a:t>Диагностическая точность Активного B12 (холоТК) - Valente с соавт.</a:t>
            </a:r>
          </a:p>
        </p:txBody>
      </p: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6452785" y="5383860"/>
            <a:ext cx="5531783" cy="1077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rtl="0"/>
            <a:r>
              <a:rPr lang="ru-RU" sz="1067" b="0" baseline="30000" dirty="0"/>
              <a:t>9</a:t>
            </a:r>
            <a:r>
              <a:rPr lang="ru-RU" sz="1067" b="0" dirty="0"/>
              <a:t>Edward Valente, John M. Scott, Per-Magne Ueland, Conal Cunningham, Miriam Casey, Anne M. Molloy</a:t>
            </a:r>
          </a:p>
          <a:p>
            <a:r>
              <a:rPr lang="en-US" sz="1067" b="0" dirty="0"/>
              <a:t>Diagnostic Accuracy of Holotranscobalamin, Methylmalonic Acid, Serum Cobalamin, and Other Indicators of Tissue Vitamin B12 Status in the Elderly</a:t>
            </a:r>
            <a:br>
              <a:rPr lang="en-US" sz="1067" b="0" dirty="0"/>
            </a:br>
            <a:r>
              <a:rPr lang="ru-RU" sz="1067" b="0" dirty="0"/>
              <a:t>Clinical Chemistry Jun 2011, 57 (6) 856-863; DOI: 10.1373/clinchem.2010.158154</a:t>
            </a:r>
          </a:p>
          <a:p>
            <a:pPr rtl="0"/>
            <a:r>
              <a:rPr lang="ru-RU" sz="1067" b="0" dirty="0"/>
              <a:t>Приводится с разрешения Американской ассоциации клинической химии</a:t>
            </a:r>
            <a:endParaRPr lang="en-GB" sz="1467" b="0" dirty="0"/>
          </a:p>
        </p:txBody>
      </p:sp>
      <p:sp>
        <p:nvSpPr>
          <p:cNvPr id="30726" name="Text Box 9"/>
          <p:cNvSpPr txBox="1">
            <a:spLocks noChangeArrowheads="1"/>
          </p:cNvSpPr>
          <p:nvPr/>
        </p:nvSpPr>
        <p:spPr bwMode="auto">
          <a:xfrm>
            <a:off x="6233585" y="1438276"/>
            <a:ext cx="5750983" cy="288131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/>
        </p:spPr>
        <p:txBody>
          <a:bodyPr lIns="0" tIns="0" rIns="0" bIns="0" rtlCol="0" anchor="ctr"/>
          <a:lstStyle>
            <a:lvl1pPr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189" indent="-306910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ru-RU" sz="2667" b="0" dirty="0">
                <a:solidFill>
                  <a:schemeClr val="bg1"/>
                </a:solidFill>
                <a:latin typeface="+mj-lt"/>
              </a:rPr>
              <a:t>Активный B12 ROC-AUC* 0,90</a:t>
            </a:r>
          </a:p>
          <a:p>
            <a:pPr marL="457189" indent="-306910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ru-RU" sz="2667" b="0" dirty="0">
                <a:solidFill>
                  <a:schemeClr val="bg1"/>
                </a:solidFill>
                <a:latin typeface="+mj-lt"/>
              </a:rPr>
              <a:t>Общий B12 ROC-AUC 0,80     </a:t>
            </a:r>
          </a:p>
          <a:p>
            <a:pPr marL="150280">
              <a:spcAft>
                <a:spcPct val="50000"/>
              </a:spcAft>
            </a:pPr>
            <a:r>
              <a:rPr lang="ru-RU" sz="2133" b="0" dirty="0">
                <a:solidFill>
                  <a:schemeClr val="bg1"/>
                </a:solidFill>
                <a:latin typeface="+mj-lt"/>
              </a:rPr>
              <a:t>Сравнивали с потенциально референсным методом - концентрацией кобаламина в эритроцитах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0560" y="1293019"/>
            <a:ext cx="5346297" cy="5333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87147" y="2001552"/>
            <a:ext cx="553998" cy="208832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 rtl="0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Чувствительность (истинно </a:t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положительный результат)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87195" y="4432574"/>
            <a:ext cx="3890104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rtl="0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1- Специфичность (ложноположительный результат)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41551" y="3238289"/>
            <a:ext cx="1859805" cy="8337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rtl="0"/>
            <a:r>
              <a:rPr lang="ru-RU" sz="1067" dirty="0">
                <a:latin typeface="Times New Roman" pitchFamily="18" charset="0"/>
                <a:cs typeface="Times New Roman" pitchFamily="18" charset="0"/>
              </a:rPr>
              <a:t>Не различались</a:t>
            </a:r>
          </a:p>
          <a:p>
            <a:pPr>
              <a:spcBef>
                <a:spcPts val="133"/>
              </a:spcBef>
            </a:pPr>
            <a:r>
              <a:rPr lang="ru-RU" sz="1067" dirty="0">
                <a:latin typeface="Times New Roman" pitchFamily="18" charset="0"/>
                <a:cs typeface="Times New Roman" pitchFamily="18" charset="0"/>
              </a:rPr>
              <a:t>Общий кобаламин (пмоль/л)</a:t>
            </a:r>
          </a:p>
          <a:p>
            <a:pPr>
              <a:spcBef>
                <a:spcPts val="133"/>
              </a:spcBef>
            </a:pPr>
            <a:r>
              <a:rPr lang="ru-RU" sz="1067" dirty="0" err="1">
                <a:latin typeface="Times New Roman" pitchFamily="18" charset="0"/>
                <a:cs typeface="Times New Roman" pitchFamily="18" charset="0"/>
              </a:rPr>
              <a:t>ХолоТК</a:t>
            </a:r>
            <a:r>
              <a:rPr lang="ru-RU" sz="1067" dirty="0">
                <a:latin typeface="Times New Roman" pitchFamily="18" charset="0"/>
                <a:cs typeface="Times New Roman" pitchFamily="18" charset="0"/>
              </a:rPr>
              <a:t> (пмоль/л)</a:t>
            </a:r>
          </a:p>
          <a:p>
            <a:pPr>
              <a:spcBef>
                <a:spcPts val="267"/>
              </a:spcBef>
            </a:pPr>
            <a:r>
              <a:rPr lang="ru-RU" sz="1067" dirty="0">
                <a:latin typeface="Times New Roman" pitchFamily="18" charset="0"/>
                <a:cs typeface="Times New Roman" pitchFamily="18" charset="0"/>
              </a:rPr>
              <a:t>MMК (мкмоль/л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60025" y="4955681"/>
            <a:ext cx="4891936" cy="145725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 rtl="0"/>
            <a:r>
              <a:rPr lang="ru-RU" sz="1267" b="1" dirty="0">
                <a:latin typeface="Times New Roman" pitchFamily="18" charset="0"/>
                <a:cs typeface="Times New Roman" pitchFamily="18" charset="0"/>
              </a:rPr>
              <a:t>Рис.1 ROC-кривая для сывороточного общего содержания кобаламина, </a:t>
            </a:r>
            <a:r>
              <a:rPr lang="ru-RU" sz="1267" b="1" dirty="0" err="1">
                <a:latin typeface="Times New Roman" pitchFamily="18" charset="0"/>
                <a:cs typeface="Times New Roman" pitchFamily="18" charset="0"/>
              </a:rPr>
              <a:t>холоТК</a:t>
            </a:r>
            <a:r>
              <a:rPr lang="ru-RU" sz="1267" b="1" dirty="0">
                <a:latin typeface="Times New Roman" pitchFamily="18" charset="0"/>
                <a:cs typeface="Times New Roman" pitchFamily="18" charset="0"/>
              </a:rPr>
              <a:t> и MMA при дефиците витамина B12, определяемого как содержание кобаламина в эритроцитах &lt;33 пмоль/л.</a:t>
            </a:r>
          </a:p>
          <a:p>
            <a:pPr algn="just" rtl="0"/>
            <a:r>
              <a:rPr lang="ru-RU" sz="1267" dirty="0">
                <a:latin typeface="Times New Roman" pitchFamily="18" charset="0"/>
                <a:cs typeface="Times New Roman" pitchFamily="18" charset="0"/>
              </a:rPr>
              <a:t>Общий размер выборки - 699; число людей с дефицитом B12 - 67. AUC голоТК (0,90) значимо отличалась (P≤ 0,0002) от показателей как общего кобаламина сыворотки (0,80), так и MMA (0,78)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07537" y="1389894"/>
            <a:ext cx="251580" cy="303666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r"/>
            <a:endParaRPr lang="ru-RU" sz="933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0,9</a:t>
            </a:r>
          </a:p>
          <a:p>
            <a:pPr algn="r"/>
            <a:endParaRPr lang="ru-RU" sz="66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0,8</a:t>
            </a:r>
          </a:p>
          <a:p>
            <a:pPr algn="r"/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0,7</a:t>
            </a:r>
          </a:p>
          <a:p>
            <a:pPr algn="r"/>
            <a:endParaRPr lang="ru-RU" sz="933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0,6</a:t>
            </a:r>
          </a:p>
          <a:p>
            <a:pPr algn="r"/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0,5</a:t>
            </a:r>
          </a:p>
          <a:p>
            <a:pPr algn="r"/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0,4</a:t>
            </a:r>
          </a:p>
          <a:p>
            <a:pPr algn="r"/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0,3</a:t>
            </a:r>
          </a:p>
          <a:p>
            <a:pPr algn="r"/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0,2</a:t>
            </a:r>
          </a:p>
          <a:p>
            <a:pPr algn="r"/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0,1</a:t>
            </a:r>
          </a:p>
          <a:p>
            <a:pPr algn="r"/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07846" y="4356389"/>
            <a:ext cx="3778553" cy="164212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r>
              <a:rPr lang="ru-RU" sz="1067" b="1" dirty="0">
                <a:latin typeface="Arial" panose="020B0604020202020204" pitchFamily="34" charset="0"/>
                <a:cs typeface="Arial" panose="020B0604020202020204" pitchFamily="34" charset="0"/>
              </a:rPr>
              <a:t>0              0,2             0,4             0,6             0,8              1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33293" y="4432574"/>
            <a:ext cx="4597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Georgia" panose="02040502050405020303" pitchFamily="18" charset="0"/>
              </a:rPr>
              <a:t>* </a:t>
            </a:r>
            <a:r>
              <a:rPr lang="en-US" sz="1600" dirty="0">
                <a:latin typeface="Georgia" panose="02040502050405020303" pitchFamily="18" charset="0"/>
              </a:rPr>
              <a:t>ROC-AUC</a:t>
            </a:r>
            <a:r>
              <a:rPr lang="ru-RU" sz="1600" dirty="0">
                <a:latin typeface="Georgia" panose="02040502050405020303" pitchFamily="18" charset="0"/>
              </a:rPr>
              <a:t> – аналитическая характеристика, </a:t>
            </a:r>
          </a:p>
          <a:p>
            <a:r>
              <a:rPr lang="ru-RU" sz="1600" dirty="0">
                <a:latin typeface="Georgia" panose="02040502050405020303" pitchFamily="18" charset="0"/>
              </a:rPr>
              <a:t>      площадь под кривой</a:t>
            </a:r>
          </a:p>
        </p:txBody>
      </p:sp>
    </p:spTree>
    <p:extLst>
      <p:ext uri="{BB962C8B-B14F-4D97-AF65-F5344CB8AC3E}">
        <p14:creationId xmlns:p14="http://schemas.microsoft.com/office/powerpoint/2010/main" val="124412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989" y="433958"/>
            <a:ext cx="11193404" cy="844549"/>
          </a:xfrm>
        </p:spPr>
        <p:txBody>
          <a:bodyPr rtlCol="0">
            <a:noAutofit/>
          </a:bodyPr>
          <a:lstStyle/>
          <a:p>
            <a:r>
              <a:rPr lang="ru-RU" sz="3600" dirty="0"/>
              <a:t>Рекомендации по диагностике дефицита B12 Британского комитета по стандартизации в Гематологии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547" y="2212976"/>
            <a:ext cx="11513453" cy="4559299"/>
          </a:xfrm>
          <a:noFill/>
        </p:spPr>
        <p:txBody>
          <a:bodyPr rtlCol="0">
            <a:noAutofit/>
          </a:bodyPr>
          <a:lstStyle/>
          <a:p>
            <a:pPr marL="457189" indent="-457189">
              <a:buClr>
                <a:schemeClr val="accent4"/>
              </a:buClr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Активный В12 может уменьшить «серую зону», отмечающуюся при использовании общего B12</a:t>
            </a:r>
          </a:p>
          <a:p>
            <a:pPr marL="457189" indent="-457189">
              <a:buClr>
                <a:schemeClr val="accent4"/>
              </a:buClr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Более чувствителен и специфичен, чем общий B12</a:t>
            </a:r>
          </a:p>
          <a:p>
            <a:pPr marL="457189" indent="-457189">
              <a:buClr>
                <a:schemeClr val="accent4"/>
              </a:buClr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Информативен при беременности и у пациентов, принимающих оральные контрацептивы</a:t>
            </a:r>
          </a:p>
          <a:p>
            <a:pPr marL="457189" indent="-457189">
              <a:buClr>
                <a:schemeClr val="accent4"/>
              </a:buClr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Серьезный кандидат на тест первой линии</a:t>
            </a:r>
          </a:p>
          <a:p>
            <a:pPr marL="0" indent="0">
              <a:buNone/>
            </a:pPr>
            <a:endParaRPr lang="en-GB" sz="3200" dirty="0">
              <a:latin typeface="+mj-lt"/>
            </a:endParaRPr>
          </a:p>
          <a:p>
            <a:pPr rtl="0"/>
            <a:r>
              <a:rPr lang="ru-RU" sz="1333" dirty="0" err="1">
                <a:latin typeface="+mj-lt"/>
              </a:rPr>
              <a:t>Devalia</a:t>
            </a:r>
            <a:r>
              <a:rPr lang="ru-RU" sz="1333" dirty="0">
                <a:latin typeface="+mj-lt"/>
              </a:rPr>
              <a:t>, Hamiton and Molloy </a:t>
            </a:r>
            <a:r>
              <a:rPr lang="ru-RU" sz="1333" i="1" dirty="0">
                <a:latin typeface="+mj-lt"/>
              </a:rPr>
              <a:t>British Journal of Haematology, 2014, 166, 496–513</a:t>
            </a:r>
          </a:p>
          <a:p>
            <a:pPr marL="0" indent="0">
              <a:buNone/>
            </a:pPr>
            <a:r>
              <a:rPr lang="ru-RU" sz="1333" dirty="0">
                <a:solidFill>
                  <a:srgbClr val="AF1E65"/>
                </a:solidFill>
                <a:latin typeface="+mj-lt"/>
              </a:rPr>
              <a:t>http://onlinelibrary.wiley.com/doi/10.111/bjh.12959/pdff</a:t>
            </a:r>
            <a:r>
              <a:rPr lang="en-GB" sz="1333" i="1" dirty="0">
                <a:latin typeface="+mj-lt"/>
              </a:rPr>
              <a:t/>
            </a:r>
            <a:br>
              <a:rPr lang="en-GB" sz="1333" i="1" dirty="0">
                <a:latin typeface="+mj-lt"/>
              </a:rPr>
            </a:br>
            <a:r>
              <a:rPr lang="ru-RU" sz="1333" i="1" dirty="0">
                <a:latin typeface="+mj-lt"/>
              </a:rPr>
              <a:t>или </a:t>
            </a:r>
            <a:r>
              <a:rPr lang="ru-RU" sz="1333" dirty="0">
                <a:solidFill>
                  <a:srgbClr val="AF1E65"/>
                </a:solidFill>
                <a:latin typeface="+mj-lt"/>
              </a:rPr>
              <a:t>http://www.bcshguidelines.com/4 HAEMATOLOGY GUIDELINES.html </a:t>
            </a:r>
            <a:r>
              <a:rPr lang="ru-RU" sz="1333" dirty="0">
                <a:latin typeface="+mj-lt"/>
              </a:rPr>
              <a:t>– по состоянию на 16 апреля 2019 г.</a:t>
            </a:r>
            <a:endParaRPr lang="en-GB" sz="1333" dirty="0">
              <a:latin typeface="+mj-lt"/>
            </a:endParaRPr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2709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sz="3600" dirty="0"/>
              <a:t>Активный B12 как тест первой линии для выявления дефицита B12</a:t>
            </a:r>
            <a:endParaRPr lang="en-US" sz="3600" dirty="0"/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ltGray">
          <a:xfrm>
            <a:off x="5900327" y="6517818"/>
            <a:ext cx="5991563" cy="37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tlCol="0"/>
          <a:lstStyle>
            <a:lvl1pPr marL="193675" indent="-193675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rtl="0">
              <a:spcAft>
                <a:spcPct val="50000"/>
              </a:spcAft>
            </a:pPr>
            <a:r>
              <a:rPr lang="ru-RU" sz="1067" b="0" baseline="30000" dirty="0"/>
              <a:t>16</a:t>
            </a:r>
            <a:r>
              <a:rPr lang="ru-RU" sz="1067" b="0" dirty="0"/>
              <a:t>Приводится с изменениями по Clinical guide, Prof. Herrman, </a:t>
            </a:r>
            <a:r>
              <a:rPr lang="en-US" sz="1067" b="0" dirty="0"/>
              <a:t>Germany</a:t>
            </a:r>
            <a:endParaRPr lang="ru-RU" sz="1067" b="0" dirty="0"/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894" y="1803400"/>
            <a:ext cx="10963980" cy="394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73871" y="2034160"/>
            <a:ext cx="4899098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2133" dirty="0">
                <a:solidFill>
                  <a:schemeClr val="bg1"/>
                </a:solidFill>
                <a:latin typeface="Georgia" panose="02040502050405020303" pitchFamily="18" charset="0"/>
              </a:rPr>
              <a:t>Подозрение на дефицит кобаламина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90529" y="3215260"/>
            <a:ext cx="3794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</a:rPr>
              <a:t>Активный B12 (</a:t>
            </a:r>
            <a:r>
              <a:rPr lang="ru-RU" sz="1600" dirty="0" err="1">
                <a:solidFill>
                  <a:srgbClr val="0070C0"/>
                </a:solidFill>
                <a:latin typeface="Georgia" panose="02040502050405020303" pitchFamily="18" charset="0"/>
              </a:rPr>
              <a:t>холоТК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</a:rPr>
              <a:t>) &lt; 35 пмоль/л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36326" y="4276405"/>
            <a:ext cx="31909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</a:rPr>
              <a:t>Дефицит или истощение депо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07920" y="3207996"/>
            <a:ext cx="3794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</a:rPr>
              <a:t>Активный B12 (</a:t>
            </a:r>
            <a:r>
              <a:rPr lang="ru-RU" sz="1600" dirty="0" err="1">
                <a:solidFill>
                  <a:srgbClr val="0070C0"/>
                </a:solidFill>
                <a:latin typeface="Georgia" panose="02040502050405020303" pitchFamily="18" charset="0"/>
              </a:rPr>
              <a:t>холоТК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</a:rPr>
              <a:t>) ≥ 35 пмоль/л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96308" y="4283091"/>
            <a:ext cx="16353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</a:rPr>
              <a:t>Нет дефицита*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49280" y="4987369"/>
            <a:ext cx="9245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* При определении концентрации холоТК у пациентов с патологией почек следует дополнительно обследовать на уровень ММК. Высокий уровень ММК, несмотря на нормальную концентрацию холоТК, может указывать на внутриклеточный дефицит кобаламина , что может быть проверено путем добавления B12 в рацион, при этом уровень ММК снижается.</a:t>
            </a:r>
          </a:p>
        </p:txBody>
      </p:sp>
    </p:spTree>
    <p:extLst>
      <p:ext uri="{BB962C8B-B14F-4D97-AF65-F5344CB8AC3E}">
        <p14:creationId xmlns:p14="http://schemas.microsoft.com/office/powerpoint/2010/main" val="364243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3" y="473141"/>
            <a:ext cx="11496675" cy="914400"/>
          </a:xfrm>
        </p:spPr>
        <p:txBody>
          <a:bodyPr rtlCol="0">
            <a:noAutofit/>
          </a:bodyPr>
          <a:lstStyle/>
          <a:p>
            <a:pPr rtl="0"/>
            <a:r>
              <a:rPr lang="ru-RU" sz="3600" dirty="0"/>
              <a:t>Активный B12 как тест второй линии для выявления дефицита B12</a:t>
            </a:r>
            <a:endParaRPr lang="en-US" sz="3600" dirty="0"/>
          </a:p>
        </p:txBody>
      </p:sp>
      <p:sp>
        <p:nvSpPr>
          <p:cNvPr id="36870" name="Text Box 3"/>
          <p:cNvSpPr txBox="1">
            <a:spLocks noChangeArrowheads="1"/>
          </p:cNvSpPr>
          <p:nvPr/>
        </p:nvSpPr>
        <p:spPr bwMode="ltGray">
          <a:xfrm>
            <a:off x="5933848" y="6478971"/>
            <a:ext cx="579154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tlCol="0"/>
          <a:lstStyle>
            <a:lvl1pPr marL="193675" indent="-193675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rtl="0">
              <a:spcAft>
                <a:spcPct val="50000"/>
              </a:spcAft>
            </a:pPr>
            <a:r>
              <a:rPr lang="ru-RU" sz="1067" b="0" baseline="30000" dirty="0"/>
              <a:t>18</a:t>
            </a:r>
            <a:r>
              <a:rPr lang="ru-RU" sz="1067" b="0" dirty="0"/>
              <a:t> На основании материалов из Schneede J., Scan J Clin Lab Invest 2003; 63: 369 - 376</a:t>
            </a:r>
            <a:endParaRPr lang="en-US" sz="1067" b="0" dirty="0"/>
          </a:p>
        </p:txBody>
      </p:sp>
      <p:pic>
        <p:nvPicPr>
          <p:cNvPr id="36871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847" y="1957592"/>
            <a:ext cx="12020551" cy="3401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39043" y="2183295"/>
            <a:ext cx="5429692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2133" dirty="0">
                <a:solidFill>
                  <a:schemeClr val="bg1"/>
                </a:solidFill>
                <a:latin typeface="Georgia" panose="02040502050405020303" pitchFamily="18" charset="0"/>
              </a:rPr>
              <a:t>Пациенты из группы риска дефицита B</a:t>
            </a:r>
            <a:r>
              <a:rPr lang="ru-RU" sz="2133" baseline="-25000" dirty="0">
                <a:solidFill>
                  <a:schemeClr val="bg1"/>
                </a:solidFill>
                <a:latin typeface="Georgia" panose="02040502050405020303" pitchFamily="18" charset="0"/>
              </a:rPr>
              <a:t>12</a:t>
            </a:r>
            <a:endParaRPr lang="ru-RU" sz="2133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26" y="3139180"/>
            <a:ext cx="2266967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1333" dirty="0">
                <a:solidFill>
                  <a:srgbClr val="0070C0"/>
                </a:solidFill>
                <a:latin typeface="Georgia" panose="02040502050405020303" pitchFamily="18" charset="0"/>
              </a:rPr>
              <a:t>Общий B12 &lt; 150 пмоль/л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16740" y="3122019"/>
            <a:ext cx="246894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1333" dirty="0">
                <a:solidFill>
                  <a:srgbClr val="0070C0"/>
                </a:solidFill>
                <a:latin typeface="Georgia" panose="02040502050405020303" pitchFamily="18" charset="0"/>
              </a:rPr>
              <a:t>Общий B12 150-250 пмоль/л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62213" y="3139182"/>
            <a:ext cx="228940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1333" dirty="0">
                <a:solidFill>
                  <a:srgbClr val="0070C0"/>
                </a:solidFill>
                <a:latin typeface="Georgia" panose="02040502050405020303" pitchFamily="18" charset="0"/>
              </a:rPr>
              <a:t>Общий B12 &gt; 250 пмоль/л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29621" y="3986592"/>
            <a:ext cx="2073003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1333" dirty="0">
                <a:solidFill>
                  <a:srgbClr val="0070C0"/>
                </a:solidFill>
                <a:latin typeface="Georgia" panose="02040502050405020303" pitchFamily="18" charset="0"/>
              </a:rPr>
              <a:t>Дефицит маловероятен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4872" y="3980006"/>
            <a:ext cx="167065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1333" dirty="0">
                <a:solidFill>
                  <a:srgbClr val="0070C0"/>
                </a:solidFill>
                <a:latin typeface="Georgia" panose="02040502050405020303" pitchFamily="18" charset="0"/>
              </a:rPr>
              <a:t>Вероятен дефицит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06983" y="4513329"/>
            <a:ext cx="2053767" cy="502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333" dirty="0">
                <a:solidFill>
                  <a:srgbClr val="0070C0"/>
                </a:solidFill>
                <a:latin typeface="Georgia" panose="02040502050405020303" pitchFamily="18" charset="0"/>
              </a:rPr>
              <a:t> Определить В12 в </a:t>
            </a:r>
          </a:p>
          <a:p>
            <a:pPr algn="ctr"/>
            <a:r>
              <a:rPr lang="ru-RU" sz="1333" dirty="0">
                <a:solidFill>
                  <a:srgbClr val="0070C0"/>
                </a:solidFill>
                <a:latin typeface="Georgia" panose="02040502050405020303" pitchFamily="18" charset="0"/>
              </a:rPr>
              <a:t>образцах «серой зоны»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4762" y="3713266"/>
            <a:ext cx="2800767" cy="502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ru-RU" sz="1333" dirty="0">
                <a:solidFill>
                  <a:srgbClr val="0070C0"/>
                </a:solidFill>
                <a:latin typeface="Georgia" panose="02040502050405020303" pitchFamily="18" charset="0"/>
              </a:rPr>
              <a:t>Дополнительные исследования, </a:t>
            </a:r>
          </a:p>
          <a:p>
            <a:pPr algn="ctr" rtl="0"/>
            <a:r>
              <a:rPr lang="ru-RU" sz="1333" dirty="0">
                <a:solidFill>
                  <a:srgbClr val="0070C0"/>
                </a:solidFill>
                <a:latin typeface="Georgia" panose="02040502050405020303" pitchFamily="18" charset="0"/>
              </a:rPr>
              <a:t>такие как Активный В12 </a:t>
            </a:r>
          </a:p>
        </p:txBody>
      </p:sp>
    </p:spTree>
    <p:extLst>
      <p:ext uri="{BB962C8B-B14F-4D97-AF65-F5344CB8AC3E}">
        <p14:creationId xmlns:p14="http://schemas.microsoft.com/office/powerpoint/2010/main" val="281735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827433" y="6381751"/>
            <a:ext cx="1219200" cy="228600"/>
          </a:xfrm>
          <a:prstGeom prst="rect">
            <a:avLst/>
          </a:prstGeom>
          <a:noFill/>
        </p:spPr>
        <p:txBody>
          <a:bodyPr rtlCol="0"/>
          <a:lstStyle>
            <a:lvl1pPr>
              <a:defRPr sz="1067" b="1">
                <a:solidFill>
                  <a:schemeClr val="tx1"/>
                </a:solidFill>
                <a:latin typeface="Arial" charset="0"/>
              </a:defRPr>
            </a:lvl1pPr>
            <a:lvl2pPr marL="990575" indent="-380990">
              <a:defRPr sz="1067" b="1">
                <a:solidFill>
                  <a:schemeClr val="tx1"/>
                </a:solidFill>
                <a:latin typeface="Arial" charset="0"/>
              </a:defRPr>
            </a:lvl2pPr>
            <a:lvl3pPr marL="1523962" indent="-304792">
              <a:defRPr sz="1067" b="1">
                <a:solidFill>
                  <a:schemeClr val="tx1"/>
                </a:solidFill>
                <a:latin typeface="Arial" charset="0"/>
              </a:defRPr>
            </a:lvl3pPr>
            <a:lvl4pPr marL="2133547" indent="-304792">
              <a:defRPr sz="1067" b="1">
                <a:solidFill>
                  <a:schemeClr val="tx1"/>
                </a:solidFill>
                <a:latin typeface="Arial" charset="0"/>
              </a:defRPr>
            </a:lvl4pPr>
            <a:lvl5pPr marL="2743131" indent="-304792">
              <a:defRPr sz="1067" b="1">
                <a:solidFill>
                  <a:schemeClr val="tx1"/>
                </a:solidFill>
                <a:latin typeface="Arial" charset="0"/>
              </a:defRPr>
            </a:lvl5pPr>
            <a:lvl6pPr marL="3352716" indent="-304792" algn="ctr" eaLnBrk="0" fontAlgn="base" hangingPunct="0">
              <a:spcBef>
                <a:spcPct val="50000"/>
              </a:spcBef>
              <a:spcAft>
                <a:spcPct val="0"/>
              </a:spcAft>
              <a:defRPr sz="1067" b="1">
                <a:solidFill>
                  <a:schemeClr val="tx1"/>
                </a:solidFill>
                <a:latin typeface="Arial" charset="0"/>
              </a:defRPr>
            </a:lvl6pPr>
            <a:lvl7pPr marL="3962301" indent="-304792" algn="ctr" eaLnBrk="0" fontAlgn="base" hangingPunct="0">
              <a:spcBef>
                <a:spcPct val="50000"/>
              </a:spcBef>
              <a:spcAft>
                <a:spcPct val="0"/>
              </a:spcAft>
              <a:defRPr sz="1067" b="1">
                <a:solidFill>
                  <a:schemeClr val="tx1"/>
                </a:solidFill>
                <a:latin typeface="Arial" charset="0"/>
              </a:defRPr>
            </a:lvl7pPr>
            <a:lvl8pPr marL="4571886" indent="-304792" algn="ctr" eaLnBrk="0" fontAlgn="base" hangingPunct="0">
              <a:spcBef>
                <a:spcPct val="50000"/>
              </a:spcBef>
              <a:spcAft>
                <a:spcPct val="0"/>
              </a:spcAft>
              <a:defRPr sz="1067" b="1">
                <a:solidFill>
                  <a:schemeClr val="tx1"/>
                </a:solidFill>
                <a:latin typeface="Arial" charset="0"/>
              </a:defRPr>
            </a:lvl8pPr>
            <a:lvl9pPr marL="5181470" indent="-304792" algn="ctr" eaLnBrk="0" fontAlgn="base" hangingPunct="0">
              <a:spcBef>
                <a:spcPct val="50000"/>
              </a:spcBef>
              <a:spcAft>
                <a:spcPct val="0"/>
              </a:spcAft>
              <a:defRPr sz="1067" b="1">
                <a:solidFill>
                  <a:schemeClr val="tx1"/>
                </a:solidFill>
                <a:latin typeface="Arial" charset="0"/>
              </a:defRPr>
            </a:lvl9pPr>
          </a:lstStyle>
          <a:p>
            <a:pPr rtl="0"/>
            <a:fld id="{0AEAFE35-BCC5-47FF-A301-227E66259080}" type="slidenum">
              <a:rPr lang="en-US" b="0" smtClean="0">
                <a:solidFill>
                  <a:srgbClr val="5F5F5F"/>
                </a:solidFill>
              </a:rPr>
              <a:pPr rtl="0"/>
              <a:t>18</a:t>
            </a:fld>
            <a:endParaRPr lang="en-US" b="0" dirty="0">
              <a:solidFill>
                <a:srgbClr val="5F5F5F"/>
              </a:solidFill>
            </a:endParaRP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title"/>
          </p:nvPr>
        </p:nvSpPr>
        <p:spPr>
          <a:xfrm>
            <a:off x="491579" y="199674"/>
            <a:ext cx="11021060" cy="844549"/>
          </a:xfrm>
        </p:spPr>
        <p:txBody>
          <a:bodyPr rtlCol="0">
            <a:noAutofit/>
          </a:bodyPr>
          <a:lstStyle/>
          <a:p>
            <a:pPr rtl="0" eaLnBrk="1" hangingPunct="1"/>
            <a:r>
              <a:rPr lang="ru-RU" sz="3600" dirty="0"/>
              <a:t>Заключение - как и зачем использовать тест на Активный B12 (холоТК)?</a:t>
            </a:r>
          </a:p>
        </p:txBody>
      </p:sp>
      <p:sp>
        <p:nvSpPr>
          <p:cNvPr id="3994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196596"/>
            <a:ext cx="11512639" cy="5185155"/>
          </a:xfrm>
          <a:ln>
            <a:noFill/>
          </a:ln>
        </p:spPr>
        <p:txBody>
          <a:bodyPr rtlCol="0">
            <a:normAutofit fontScale="70000" lnSpcReduction="20000"/>
          </a:bodyPr>
          <a:lstStyle/>
          <a:p>
            <a:pPr rtl="0" eaLnBrk="1" hangingPunct="1">
              <a:buClr>
                <a:schemeClr val="accent4"/>
              </a:buClr>
            </a:pPr>
            <a:r>
              <a:rPr lang="ru-RU" sz="5100" b="1" dirty="0">
                <a:solidFill>
                  <a:srgbClr val="AF1E65"/>
                </a:solidFill>
                <a:latin typeface="+mj-lt"/>
              </a:rPr>
              <a:t>Зачем?</a:t>
            </a:r>
          </a:p>
          <a:p>
            <a:pPr marL="457189" lvl="3" indent="-457189">
              <a:spcAft>
                <a:spcPts val="800"/>
              </a:spcAft>
              <a:buClr>
                <a:schemeClr val="accent4"/>
              </a:buClr>
            </a:pPr>
            <a:r>
              <a:rPr lang="ru-RU" sz="3300" b="1" dirty="0" smtClean="0">
                <a:cs typeface="Calibri" panose="020F0502020204030204" pitchFamily="34" charset="0"/>
              </a:rPr>
              <a:t>Как </a:t>
            </a:r>
            <a:r>
              <a:rPr lang="ru-RU" sz="3300" b="1" dirty="0">
                <a:cs typeface="Calibri" panose="020F0502020204030204" pitchFamily="34" charset="0"/>
              </a:rPr>
              <a:t>более точный маркер содержания B12, чем общий B12</a:t>
            </a:r>
          </a:p>
          <a:p>
            <a:pPr marL="457189" indent="-457189">
              <a:buClr>
                <a:schemeClr val="accent4"/>
              </a:buClr>
            </a:pPr>
            <a:r>
              <a:rPr lang="ru-RU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Для прояснения результатов «серой зоны» при оценке общего B12</a:t>
            </a:r>
          </a:p>
          <a:p>
            <a:pPr marL="457189" indent="-457189">
              <a:buClr>
                <a:schemeClr val="accent4"/>
              </a:buClr>
            </a:pPr>
            <a:r>
              <a:rPr lang="ru-RU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Для снижения необходимости в дополнительных исследованиях, таких как антитела к  внутреннему фактору</a:t>
            </a:r>
            <a:r>
              <a:rPr lang="en-US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/</a:t>
            </a:r>
            <a:r>
              <a:rPr lang="ru-RU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GP</a:t>
            </a:r>
            <a:r>
              <a:rPr lang="en-US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</a:t>
            </a:r>
            <a:r>
              <a:rPr lang="ru-RU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или MM</a:t>
            </a:r>
            <a:r>
              <a:rPr lang="en-US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</a:t>
            </a:r>
            <a:endParaRPr lang="ru-RU" sz="33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457189" indent="-457189">
              <a:buClr>
                <a:schemeClr val="accent4"/>
              </a:buClr>
            </a:pPr>
            <a:r>
              <a:rPr lang="ru-RU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Для оценки терапии витамином В12 (период полувыведения Активного B12 - 12 часов, а  общего B12 - 9 - 10 дней) - тест «Cobasorb»</a:t>
            </a:r>
          </a:p>
          <a:p>
            <a:pPr marL="457189" indent="-457189">
              <a:buClr>
                <a:schemeClr val="accent4"/>
              </a:buClr>
            </a:pPr>
            <a:endParaRPr lang="en-US" dirty="0">
              <a:latin typeface="+mj-lt"/>
            </a:endParaRPr>
          </a:p>
          <a:p>
            <a:pPr rtl="0" eaLnBrk="1" hangingPunct="1">
              <a:buClr>
                <a:schemeClr val="accent4"/>
              </a:buClr>
            </a:pPr>
            <a:r>
              <a:rPr lang="ru-RU" sz="5100" b="1" dirty="0">
                <a:solidFill>
                  <a:srgbClr val="AF1E65"/>
                </a:solidFill>
                <a:latin typeface="+mj-lt"/>
              </a:rPr>
              <a:t>Как?</a:t>
            </a:r>
          </a:p>
          <a:p>
            <a:pPr marL="457189" indent="-457189">
              <a:buClr>
                <a:schemeClr val="accent4"/>
              </a:buClr>
            </a:pPr>
            <a:r>
              <a:rPr lang="ru-RU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Обычное пороговое значение дефицита &lt;35 пмоль/л</a:t>
            </a:r>
          </a:p>
          <a:p>
            <a:pPr marL="457189" indent="-457189">
              <a:buClr>
                <a:schemeClr val="accent4"/>
              </a:buClr>
            </a:pPr>
            <a:r>
              <a:rPr lang="ru-RU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Использовать как тест первой линии или второй линии после определения общего B12 </a:t>
            </a:r>
            <a:br>
              <a:rPr lang="ru-RU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ru-RU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(см. рекомендации BCSH или другие)</a:t>
            </a:r>
          </a:p>
          <a:p>
            <a:pPr marL="457189" indent="-457189">
              <a:buClr>
                <a:schemeClr val="accent4"/>
              </a:buClr>
            </a:pPr>
            <a:r>
              <a:rPr lang="ru-RU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Рассмотреть применение теста на ММК у пациентов с неопределенным статусом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aseline="300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ltGray">
          <a:xfrm>
            <a:off x="6527407" y="6353614"/>
            <a:ext cx="5261317" cy="4093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rtlCol="0"/>
          <a:lstStyle>
            <a:lvl1pPr marL="193675" indent="-193675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rtl="0">
              <a:spcAft>
                <a:spcPct val="50000"/>
              </a:spcAft>
            </a:pPr>
            <a:r>
              <a:rPr lang="ru-RU" sz="1067" b="0" baseline="30000" dirty="0"/>
              <a:t>15</a:t>
            </a:r>
            <a:r>
              <a:rPr lang="ru-RU" sz="1067" b="0" dirty="0"/>
              <a:t>Devalia, Hamiton and Molloy British Journal of Haematology,2014,166,496–513 </a:t>
            </a:r>
          </a:p>
          <a:p>
            <a:pPr rtl="0">
              <a:spcAft>
                <a:spcPct val="50000"/>
              </a:spcAft>
            </a:pPr>
            <a:r>
              <a:rPr lang="ru-RU" sz="1067" b="0" baseline="30000" dirty="0"/>
              <a:t>17</a:t>
            </a:r>
            <a:r>
              <a:rPr lang="ru-RU" sz="1067" b="0" dirty="0"/>
              <a:t>https://www.nice.org.uk/advice/mib40</a:t>
            </a:r>
            <a:endParaRPr lang="en-US" sz="1067" dirty="0">
              <a:latin typeface="Georgia" panose="02040502050405020303" pitchFamily="18" charset="0"/>
            </a:endParaRPr>
          </a:p>
          <a:p>
            <a:pPr rtl="0"/>
            <a:endParaRPr lang="en-US" sz="1067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54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189" indent="-457189">
              <a:buClr>
                <a:schemeClr val="accent4"/>
              </a:buClr>
            </a:pPr>
            <a:r>
              <a:rPr lang="ru-RU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Рекомендован Британским комитетом по стандартизации в гематологии (BCSH)  и в  кратком обзоре Национального института здравоохранения и передового опыта (NICE </a:t>
            </a:r>
            <a:r>
              <a:rPr lang="ru-RU" sz="33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Medtech</a:t>
            </a:r>
            <a:r>
              <a:rPr lang="ru-RU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ru-RU" sz="3300" baseline="30000" dirty="0" smtClean="0"/>
              <a:t> </a:t>
            </a:r>
          </a:p>
          <a:p>
            <a:pPr marL="912261" lvl="3" indent="-304792">
              <a:spcAft>
                <a:spcPts val="800"/>
              </a:spcAft>
              <a:buFont typeface="Arial" panose="020B0604020202020204" pitchFamily="34" charset="0"/>
              <a:buAutoNum type="arabicParenBoth"/>
            </a:pPr>
            <a:r>
              <a:rPr lang="ru-RU" sz="2400" dirty="0" smtClean="0">
                <a:solidFill>
                  <a:srgbClr val="004F71"/>
                </a:solidFill>
              </a:rPr>
              <a:t>Рекомендации BCSH: </a:t>
            </a:r>
            <a:r>
              <a:rPr lang="ru-RU" sz="2400" i="1" dirty="0" err="1" smtClean="0">
                <a:solidFill>
                  <a:srgbClr val="004F71"/>
                </a:solidFill>
              </a:rPr>
              <a:t>Devalia</a:t>
            </a:r>
            <a:r>
              <a:rPr lang="ru-RU" sz="2400" i="1" dirty="0" smtClean="0">
                <a:solidFill>
                  <a:srgbClr val="004F71"/>
                </a:solidFill>
              </a:rPr>
              <a:t>, </a:t>
            </a:r>
            <a:r>
              <a:rPr lang="ru-RU" sz="2400" i="1" dirty="0" err="1" smtClean="0">
                <a:solidFill>
                  <a:srgbClr val="004F71"/>
                </a:solidFill>
              </a:rPr>
              <a:t>Hamiton</a:t>
            </a:r>
            <a:r>
              <a:rPr lang="ru-RU" sz="2400" i="1" dirty="0" smtClean="0">
                <a:solidFill>
                  <a:srgbClr val="004F71"/>
                </a:solidFill>
              </a:rPr>
              <a:t> и </a:t>
            </a:r>
            <a:r>
              <a:rPr lang="ru-RU" sz="2400" i="1" dirty="0" err="1" smtClean="0">
                <a:solidFill>
                  <a:srgbClr val="004F71"/>
                </a:solidFill>
              </a:rPr>
              <a:t>Molloy</a:t>
            </a:r>
            <a:r>
              <a:rPr lang="ru-RU" sz="2400" i="1" dirty="0" smtClean="0">
                <a:solidFill>
                  <a:srgbClr val="004F71"/>
                </a:solidFill>
              </a:rPr>
              <a:t>		</a:t>
            </a:r>
            <a:r>
              <a:rPr lang="ru-RU" sz="2400" i="1" dirty="0" smtClean="0">
                <a:solidFill>
                  <a:schemeClr val="bg1"/>
                </a:solidFill>
              </a:rPr>
              <a:t>166, 496–513</a:t>
            </a:r>
            <a:r>
              <a:rPr lang="en-GB" sz="2400" i="1" dirty="0" smtClean="0">
                <a:solidFill>
                  <a:schemeClr val="bg1"/>
                </a:solidFill>
              </a:rPr>
              <a:t/>
            </a:r>
            <a:br>
              <a:rPr lang="en-GB" sz="2400" i="1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  <a:hlinkClick r:id="rId2"/>
              </a:rPr>
              <a:t>http://onlinelibrary.wiley.com/doi/10.1111/bjh.12959/pdf</a:t>
            </a:r>
            <a:r>
              <a:rPr lang="ru-RU" sz="2400" dirty="0" smtClean="0">
                <a:solidFill>
                  <a:schemeClr val="bg1"/>
                </a:solidFill>
              </a:rPr>
              <a:t> 	</a:t>
            </a:r>
            <a:r>
              <a:rPr lang="en-GB" sz="2400" dirty="0" smtClean="0">
                <a:solidFill>
                  <a:schemeClr val="bg1"/>
                </a:solidFill>
              </a:rPr>
              <a:t/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  <a:hlinkClick r:id="rId3"/>
              </a:rPr>
              <a:t>http://www.bcshguidelines.com/4_HAEMATOLOGY_GUIDELINES.html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912261" lvl="3" indent="-304792">
              <a:spcAft>
                <a:spcPts val="800"/>
              </a:spcAft>
              <a:buNone/>
            </a:pPr>
            <a:r>
              <a:rPr lang="ru-RU" sz="2400" dirty="0" smtClean="0">
                <a:solidFill>
                  <a:srgbClr val="004F71"/>
                </a:solidFill>
              </a:rPr>
              <a:t>(2) Краткий доклад NICE </a:t>
            </a:r>
            <a:r>
              <a:rPr lang="ru-RU" sz="2400" dirty="0" err="1" smtClean="0">
                <a:solidFill>
                  <a:srgbClr val="004F71"/>
                </a:solidFill>
              </a:rPr>
              <a:t>Medtech</a:t>
            </a:r>
            <a:r>
              <a:rPr lang="ru-RU" sz="2400" dirty="0" smtClean="0">
                <a:solidFill>
                  <a:srgbClr val="004F71"/>
                </a:solidFill>
              </a:rPr>
              <a:t> </a:t>
            </a:r>
            <a:r>
              <a:rPr lang="ru-RU" sz="2400" i="1" dirty="0" err="1" smtClean="0"/>
              <a:t>British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Journal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of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Haematology</a:t>
            </a:r>
            <a:r>
              <a:rPr lang="ru-RU" sz="2400" i="1" dirty="0" smtClean="0"/>
              <a:t>, 2014:</a:t>
            </a:r>
            <a:r>
              <a:rPr lang="ru-RU" sz="2400" dirty="0" smtClean="0">
                <a:solidFill>
                  <a:schemeClr val="bg1"/>
                </a:solidFill>
              </a:rPr>
              <a:t>	</a:t>
            </a:r>
            <a:r>
              <a:rPr lang="ru-RU" sz="2400" dirty="0" smtClean="0">
                <a:solidFill>
                  <a:schemeClr val="accent1"/>
                </a:solidFill>
              </a:rPr>
              <a:t>https://www.nice.org.uk/advic/mib40</a:t>
            </a:r>
            <a:endParaRPr lang="en-GB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3"/>
          <p:cNvSpPr>
            <a:spLocks noGrp="1"/>
          </p:cNvSpPr>
          <p:nvPr>
            <p:ph type="title"/>
          </p:nvPr>
        </p:nvSpPr>
        <p:spPr>
          <a:xfrm>
            <a:off x="808383" y="159026"/>
            <a:ext cx="10429460" cy="1033670"/>
          </a:xfrm>
        </p:spPr>
        <p:txBody>
          <a:bodyPr/>
          <a:lstStyle/>
          <a:p>
            <a:pPr algn="l"/>
            <a:r>
              <a:rPr lang="ru-RU" sz="3600" dirty="0"/>
              <a:t>Витамины - незаменимые органические вещества</a:t>
            </a:r>
          </a:p>
        </p:txBody>
      </p:sp>
      <p:sp>
        <p:nvSpPr>
          <p:cNvPr id="18434" name="Подзаголовок 2"/>
          <p:cNvSpPr>
            <a:spLocks noGrp="1"/>
          </p:cNvSpPr>
          <p:nvPr>
            <p:ph idx="1"/>
          </p:nvPr>
        </p:nvSpPr>
        <p:spPr>
          <a:xfrm>
            <a:off x="1703388" y="1341438"/>
            <a:ext cx="8856662" cy="507206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… </a:t>
            </a:r>
            <a:r>
              <a:rPr lang="ru-RU" sz="2400" dirty="0"/>
              <a:t>необходимые для поддержания жизненно важных функций организма, участвующие в регуляции биохимических и физиологических процессов..</a:t>
            </a:r>
          </a:p>
          <a:p>
            <a:pPr marL="0" indent="0">
              <a:buNone/>
            </a:pPr>
            <a:r>
              <a:rPr lang="ru-RU" sz="2400" dirty="0"/>
              <a:t>…с преимущественно регуляторными функциями, поступающие в организм с пищей…</a:t>
            </a:r>
          </a:p>
          <a:p>
            <a:pPr marL="0" indent="0">
              <a:buNone/>
            </a:pPr>
            <a:r>
              <a:rPr lang="ru-RU" sz="2400" dirty="0"/>
              <a:t> …которые не образуются в организме или образуются в недостаточном количестве…</a:t>
            </a:r>
          </a:p>
          <a:p>
            <a:pPr marL="0" indent="0">
              <a:buNone/>
            </a:pPr>
            <a:r>
              <a:rPr lang="ru-RU" altLang="ru-RU" sz="2400" dirty="0"/>
              <a:t>…необходимые в незначительных количествах для нормальной жизнедеятельности организма человека и животных, а также медицинские препараты, содержащие эти вещества. Они относятся к незаменимым факторам питания человека. 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4825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4" descr="http://www.zdravjeizivot.mk/wp-content/uploads/2013/10/B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0"/>
            <a:ext cx="8964613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Спасибо!</a:t>
            </a:r>
          </a:p>
        </p:txBody>
      </p:sp>
      <p:sp>
        <p:nvSpPr>
          <p:cNvPr id="53251" name="Содержимо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77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87722" y="504201"/>
            <a:ext cx="6387011" cy="63213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dirty="0"/>
              <a:t>Витамин В</a:t>
            </a:r>
            <a:r>
              <a:rPr lang="ru-RU" sz="3600" baseline="-25000" dirty="0"/>
              <a:t>12 </a:t>
            </a:r>
            <a:r>
              <a:rPr lang="ru-RU" sz="3600" dirty="0"/>
              <a:t> (</a:t>
            </a:r>
            <a:r>
              <a:rPr lang="ru-RU" sz="3600" dirty="0" err="1"/>
              <a:t>цианокобаламин</a:t>
            </a:r>
            <a:r>
              <a:rPr lang="ru-RU" sz="3600" dirty="0"/>
              <a:t>)</a:t>
            </a:r>
          </a:p>
        </p:txBody>
      </p:sp>
      <p:sp>
        <p:nvSpPr>
          <p:cNvPr id="23554" name="Текст 4"/>
          <p:cNvSpPr>
            <a:spLocks noGrp="1"/>
          </p:cNvSpPr>
          <p:nvPr>
            <p:ph type="body" idx="1"/>
          </p:nvPr>
        </p:nvSpPr>
        <p:spPr>
          <a:xfrm>
            <a:off x="1560169" y="5260354"/>
            <a:ext cx="7772400" cy="112236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комплексное соединение, содержащее координационно связанный ион кобальта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9962" y="1657627"/>
            <a:ext cx="2692813" cy="354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511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702733" y="0"/>
            <a:ext cx="10515600" cy="1325563"/>
          </a:xfrm>
        </p:spPr>
        <p:txBody>
          <a:bodyPr rtlCol="0">
            <a:normAutofit/>
          </a:bodyPr>
          <a:lstStyle/>
          <a:p>
            <a:pPr rtl="0" eaLnBrk="1" hangingPunct="1"/>
            <a:r>
              <a:rPr lang="ru-RU" sz="3600" dirty="0"/>
              <a:t>Откуда мы получаем витамин B12?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999" y="1325563"/>
            <a:ext cx="11159067" cy="4813539"/>
          </a:xfrm>
        </p:spPr>
        <p:txBody>
          <a:bodyPr rtlCol="0">
            <a:noAutofit/>
          </a:bodyPr>
          <a:lstStyle/>
          <a:p>
            <a:pPr lvl="1" rtl="0" eaLnBrk="1" hangingPunct="1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ru-RU" dirty="0"/>
              <a:t>Витамин B12 не производится в организме и должен поступать с едой или специальными пищевыми добавками</a:t>
            </a:r>
            <a:r>
              <a:rPr lang="en-US" sz="1867" dirty="0"/>
              <a:t/>
            </a:r>
            <a:br>
              <a:rPr lang="en-US" sz="1867" dirty="0"/>
            </a:br>
            <a:endParaRPr lang="en-US" sz="1067" dirty="0"/>
          </a:p>
          <a:p>
            <a:pPr marL="613818" lvl="2" indent="-309026"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ru-RU" dirty="0"/>
              <a:t>Основными источниками витамина B12 являются продукты животного происхождения -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мясо, яйца, молочные продукты  </a:t>
            </a:r>
          </a:p>
          <a:p>
            <a:pPr lvl="2" rtl="0"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ru-RU" dirty="0"/>
              <a:t> Витамин B12 также доступен в виде пищевых добавок и поливитаминных комплексов </a:t>
            </a:r>
          </a:p>
          <a:p>
            <a:pPr lvl="1" rtl="0">
              <a:buClr>
                <a:schemeClr val="accent4"/>
              </a:buClr>
              <a:buFont typeface="Arial" panose="020B0604020202020204" pitchFamily="34" charset="0"/>
              <a:buChar char="•"/>
            </a:pPr>
            <a:endParaRPr lang="en-US" sz="1067" dirty="0"/>
          </a:p>
          <a:p>
            <a:pPr lvl="1" rtl="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ru-RU" dirty="0"/>
              <a:t>Для всасывания в кишечнике витамин В12 должен связаться с внутренним фактором Кастла, белком, выделяемым в желудке; пассивно всасывается &lt;1%</a:t>
            </a:r>
            <a:r>
              <a:rPr lang="en-US" dirty="0"/>
              <a:t/>
            </a:r>
            <a:br>
              <a:rPr lang="en-US" dirty="0"/>
            </a:br>
            <a:endParaRPr lang="en-US" sz="1067" dirty="0"/>
          </a:p>
          <a:p>
            <a:pPr lvl="1" rtl="0">
              <a:buClr>
                <a:schemeClr val="accent4"/>
              </a:buClr>
            </a:pPr>
            <a:r>
              <a:rPr lang="ru-RU" dirty="0"/>
              <a:t>Значительное депо витамина B12 находится в печени, так что дефицит вследствие недостаточного поступления с пищей или нарушенного всасывания может не проявляться в течение многих лет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600825" y="6089212"/>
            <a:ext cx="9002279" cy="42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rtl="0"/>
            <a:r>
              <a:rPr lang="ru-RU" sz="1067" baseline="30000" dirty="0"/>
              <a:t>2</a:t>
            </a:r>
            <a:r>
              <a:rPr lang="ru-RU" sz="1067" dirty="0"/>
              <a:t>Факты о пищевых добавках с витамином B12 NIH. http://ods.od.nih.gov/factsheets/VitaminB12</a:t>
            </a:r>
            <a:r>
              <a:rPr lang="ru-RU" sz="1067" dirty="0">
                <a:hlinkClick r:id="rId3"/>
              </a:rPr>
              <a:t>/</a:t>
            </a:r>
            <a:r>
              <a:rPr lang="ru-RU" sz="1067" dirty="0"/>
              <a:t>. По состоянию на 16 апреля 2019 г.</a:t>
            </a:r>
          </a:p>
          <a:p>
            <a:pPr rtl="0"/>
            <a:r>
              <a:rPr lang="ru-RU" sz="1067" baseline="30000" dirty="0">
                <a:hlinkClick r:id="rId4"/>
              </a:rPr>
              <a:t>19</a:t>
            </a:r>
            <a:r>
              <a:rPr lang="ru-RU" sz="1067" dirty="0">
                <a:hlinkClick r:id="rId4"/>
              </a:rPr>
              <a:t>http://www.merckmanuals.com/home/disorders-of-nutrition/vitamins/vitamin-b-12</a:t>
            </a:r>
            <a:r>
              <a:rPr lang="ru-RU" sz="1067" dirty="0"/>
              <a:t> По состоянию на 16 апреля 2019 г.</a:t>
            </a:r>
          </a:p>
        </p:txBody>
      </p:sp>
    </p:spTree>
    <p:extLst>
      <p:ext uri="{BB962C8B-B14F-4D97-AF65-F5344CB8AC3E}">
        <p14:creationId xmlns:p14="http://schemas.microsoft.com/office/powerpoint/2010/main" val="148238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729" y="187521"/>
            <a:ext cx="11035579" cy="831382"/>
          </a:xfrm>
        </p:spPr>
        <p:txBody>
          <a:bodyPr rtlCol="0">
            <a:normAutofit/>
          </a:bodyPr>
          <a:lstStyle/>
          <a:p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Цианокобаламин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необходим для синтеза двух коферментов: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метилкобаламина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аденозилцианокобаламина</a:t>
            </a:r>
            <a:endParaRPr lang="en-US" sz="24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182880" y="5440763"/>
            <a:ext cx="4376057" cy="1077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algn="l" rtl="0"/>
            <a:r>
              <a:rPr lang="ru-RU" sz="1067" baseline="30000" dirty="0"/>
              <a:t>3</a:t>
            </a:r>
            <a:r>
              <a:rPr lang="ru-RU" sz="1067" dirty="0"/>
              <a:t>Langan RC et al. Am Fam Physician 2011;83:1425</a:t>
            </a:r>
          </a:p>
          <a:p>
            <a:pPr rtl="0"/>
            <a:r>
              <a:rPr lang="ru-RU" sz="1067" baseline="30000" dirty="0"/>
              <a:t>1</a:t>
            </a:r>
            <a:r>
              <a:rPr lang="ru-RU" sz="1067" dirty="0"/>
              <a:t>Dali-Youcef N et al. QJ Med. </a:t>
            </a:r>
            <a:r>
              <a:rPr lang="ru-RU" sz="1067" dirty="0" smtClean="0"/>
              <a:t>2009;102:17</a:t>
            </a:r>
            <a:endParaRPr lang="ru-RU" sz="1067" dirty="0"/>
          </a:p>
          <a:p>
            <a:pPr marL="76198" indent="-76198"/>
            <a:r>
              <a:rPr lang="en-GB" sz="1067" baseline="30000" dirty="0"/>
              <a:t>2</a:t>
            </a:r>
            <a:r>
              <a:rPr lang="ru-RU" sz="1067" dirty="0"/>
              <a:t>Факты о пищевых добавках с витамином B12 NIH. http://ods.od.nih.gov/factsheets/VitaminB12/.                          </a:t>
            </a:r>
            <a:endParaRPr lang="ru-RU" sz="1067" dirty="0" smtClean="0"/>
          </a:p>
          <a:p>
            <a:pPr marL="76198" indent="-76198"/>
            <a:r>
              <a:rPr lang="ru-RU" sz="1067" dirty="0" smtClean="0"/>
              <a:t>  </a:t>
            </a:r>
            <a:r>
              <a:rPr lang="ru-RU" sz="1067" dirty="0"/>
              <a:t>По состоянию на 16 апреля 2019 г.</a:t>
            </a:r>
          </a:p>
          <a:p>
            <a:pPr rtl="0"/>
            <a:endParaRPr lang="en-US" sz="1067" dirty="0"/>
          </a:p>
        </p:txBody>
      </p:sp>
      <p:sp>
        <p:nvSpPr>
          <p:cNvPr id="13320" name="Text Box 10"/>
          <p:cNvSpPr txBox="1">
            <a:spLocks noChangeArrowheads="1"/>
          </p:cNvSpPr>
          <p:nvPr/>
        </p:nvSpPr>
        <p:spPr bwMode="auto">
          <a:xfrm>
            <a:off x="4950823" y="4754762"/>
            <a:ext cx="7053943" cy="1241622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rtl="0"/>
            <a:r>
              <a:rPr lang="ru-RU" sz="1867" b="0" dirty="0">
                <a:solidFill>
                  <a:schemeClr val="bg1"/>
                </a:solidFill>
              </a:rPr>
              <a:t>Аденозилкобаламин служит кофактором L-метилмалонил-КоА-мутазы при превращении метилмалонил-КоА в сукцинил-КоА: важной биохимической реакции, участвующей в метаболизме </a:t>
            </a:r>
            <a:r>
              <a:rPr lang="ru-RU" sz="1867" b="0" dirty="0" smtClean="0">
                <a:solidFill>
                  <a:schemeClr val="bg1"/>
                </a:solidFill>
              </a:rPr>
              <a:t>жиров.</a:t>
            </a:r>
            <a:endParaRPr lang="ru-RU" sz="1867" b="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5131" y="6322423"/>
            <a:ext cx="6752243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ru-RU" sz="1200" dirty="0"/>
              <a:t>Приводится с разрешения Quarterly Journal of Medicine</a:t>
            </a:r>
            <a:endParaRPr lang="en-US" sz="1200" dirty="0">
              <a:solidFill>
                <a:srgbClr val="FF0000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5473338" y="757646"/>
            <a:ext cx="6627648" cy="3867653"/>
            <a:chOff x="5321394" y="999460"/>
            <a:chExt cx="3438932" cy="2500039"/>
          </a:xfrm>
        </p:grpSpPr>
        <p:grpSp>
          <p:nvGrpSpPr>
            <p:cNvPr id="13318" name="Group 5"/>
            <p:cNvGrpSpPr>
              <a:grpSpLocks/>
            </p:cNvGrpSpPr>
            <p:nvPr/>
          </p:nvGrpSpPr>
          <p:grpSpPr bwMode="auto">
            <a:xfrm>
              <a:off x="5321394" y="999460"/>
              <a:ext cx="3412569" cy="2500039"/>
              <a:chOff x="421" y="1291"/>
              <a:chExt cx="2548" cy="2415"/>
            </a:xfrm>
          </p:grpSpPr>
          <p:pic>
            <p:nvPicPr>
              <p:cNvPr id="13323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21" y="1365"/>
                <a:ext cx="2548" cy="23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13324" name="Rectangle 7"/>
              <p:cNvSpPr>
                <a:spLocks noChangeArrowheads="1"/>
              </p:cNvSpPr>
              <p:nvPr/>
            </p:nvSpPr>
            <p:spPr bwMode="auto">
              <a:xfrm>
                <a:off x="2144" y="1291"/>
                <a:ext cx="102" cy="356"/>
              </a:xfrm>
              <a:prstGeom prst="rect">
                <a:avLst/>
              </a:prstGeom>
              <a:solidFill>
                <a:srgbClr val="FFFFFF"/>
              </a:solidFill>
              <a:ln w="12700" algn="ctr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rtlCol="0" anchor="ctr">
                <a:spAutoFit/>
              </a:bodyPr>
              <a:lstStyle/>
              <a:p>
                <a:pPr rtl="0"/>
                <a:endParaRPr lang="en-GB" sz="2400" dirty="0"/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6637040" y="1741749"/>
              <a:ext cx="667385" cy="188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ru-RU" sz="933" b="1" dirty="0">
                  <a:latin typeface="Times New Roman" pitchFamily="18" charset="0"/>
                  <a:cs typeface="Times New Roman" pitchFamily="18" charset="0"/>
                </a:rPr>
                <a:t>Гомоцистеин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933197" y="1093314"/>
              <a:ext cx="571230" cy="2047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ru-RU" sz="1067" b="1" dirty="0">
                  <a:latin typeface="Times New Roman" pitchFamily="18" charset="0"/>
                  <a:cs typeface="Times New Roman" pitchFamily="18" charset="0"/>
                </a:rPr>
                <a:t>Кбл-ТКII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38351" y="1834082"/>
              <a:ext cx="571230" cy="2047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ru-RU" sz="1067" b="1" dirty="0">
                  <a:latin typeface="Times New Roman" pitchFamily="18" charset="0"/>
                  <a:cs typeface="Times New Roman" pitchFamily="18" charset="0"/>
                </a:rPr>
                <a:t>Кбл-ТКII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813855" y="2149908"/>
              <a:ext cx="593786" cy="2047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ru-RU" sz="1067" b="1" i="1" dirty="0">
                  <a:latin typeface="Times New Roman" pitchFamily="18" charset="0"/>
                  <a:cs typeface="Times New Roman" pitchFamily="18" charset="0"/>
                </a:rPr>
                <a:t>Лизосома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57663" y="3034203"/>
              <a:ext cx="402663" cy="2047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ru-RU" sz="1067" b="1" i="1" dirty="0">
                  <a:latin typeface="Times New Roman" pitchFamily="18" charset="0"/>
                  <a:cs typeface="Times New Roman" pitchFamily="18" charset="0"/>
                </a:rPr>
                <a:t>Ткань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91354" y="2886462"/>
              <a:ext cx="751668" cy="188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ru-RU" sz="933" b="1" dirty="0">
                  <a:latin typeface="Times New Roman" pitchFamily="18" charset="0"/>
                  <a:cs typeface="Times New Roman" pitchFamily="18" charset="0"/>
                </a:rPr>
                <a:t>Сукцинил-КоА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75302" y="2436083"/>
              <a:ext cx="688753" cy="302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933" b="1" dirty="0">
                  <a:latin typeface="Times New Roman" pitchFamily="18" charset="0"/>
                  <a:cs typeface="Times New Roman" pitchFamily="18" charset="0"/>
                </a:rPr>
                <a:t>Метил-</a:t>
              </a:r>
            </a:p>
            <a:p>
              <a:pPr algn="ctr" rtl="0"/>
              <a:r>
                <a:rPr lang="ru-RU" sz="933" b="1" dirty="0">
                  <a:latin typeface="Times New Roman" pitchFamily="18" charset="0"/>
                  <a:cs typeface="Times New Roman" pitchFamily="18" charset="0"/>
                </a:rPr>
                <a:t>малонил-КоА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51136" y="2126109"/>
              <a:ext cx="667385" cy="302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933" b="1" dirty="0">
                  <a:latin typeface="Times New Roman" pitchFamily="18" charset="0"/>
                  <a:cs typeface="Times New Roman" pitchFamily="18" charset="0"/>
                </a:rPr>
                <a:t>пурины</a:t>
              </a:r>
            </a:p>
            <a:p>
              <a:pPr algn="ctr" rtl="0"/>
              <a:r>
                <a:rPr lang="ru-RU" sz="933" b="1" dirty="0">
                  <a:latin typeface="Times New Roman" pitchFamily="18" charset="0"/>
                  <a:cs typeface="Times New Roman" pitchFamily="18" charset="0"/>
                </a:rPr>
                <a:t>пиримидины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88023" y="2149908"/>
              <a:ext cx="551049" cy="188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933" b="1" dirty="0">
                  <a:latin typeface="Times New Roman" pitchFamily="18" charset="0"/>
                  <a:cs typeface="Times New Roman" pitchFamily="18" charset="0"/>
                </a:rPr>
                <a:t>Метионин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070654" y="1988641"/>
              <a:ext cx="306508" cy="2047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1067" dirty="0">
                  <a:latin typeface="Times New Roman" pitchFamily="18" charset="0"/>
                  <a:cs typeface="Times New Roman" pitchFamily="18" charset="0"/>
                </a:rPr>
                <a:t>Кбл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14251" y="2149387"/>
              <a:ext cx="319566" cy="188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933" b="1" dirty="0">
                  <a:latin typeface="Times New Roman" pitchFamily="18" charset="0"/>
                  <a:cs typeface="Times New Roman" pitchFamily="18" charset="0"/>
                </a:rPr>
                <a:t>THF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630581" y="1993687"/>
              <a:ext cx="264959" cy="188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933" dirty="0">
                  <a:latin typeface="Times New Roman" pitchFamily="18" charset="0"/>
                  <a:cs typeface="Times New Roman" pitchFamily="18" charset="0"/>
                </a:rPr>
                <a:t>MS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158984" y="2001070"/>
              <a:ext cx="443024" cy="188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933" dirty="0">
                  <a:latin typeface="Times New Roman" pitchFamily="18" charset="0"/>
                  <a:cs typeface="Times New Roman" pitchFamily="18" charset="0"/>
                </a:rPr>
                <a:t>MTHFR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603427" y="2016910"/>
              <a:ext cx="591411" cy="188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933" b="1" dirty="0">
                  <a:latin typeface="Times New Roman" pitchFamily="18" charset="0"/>
                  <a:cs typeface="Times New Roman" pitchFamily="18" charset="0"/>
                </a:rPr>
                <a:t>Метил-Кбл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642852" y="1825237"/>
              <a:ext cx="283953" cy="188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933" dirty="0">
                  <a:latin typeface="Times New Roman" pitchFamily="18" charset="0"/>
                  <a:cs typeface="Times New Roman" pitchFamily="18" charset="0"/>
                </a:rPr>
                <a:t>Me-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686379" y="1907103"/>
              <a:ext cx="283953" cy="188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933" dirty="0">
                  <a:latin typeface="Times New Roman" pitchFamily="18" charset="0"/>
                  <a:cs typeface="Times New Roman" pitchFamily="18" charset="0"/>
                </a:rPr>
                <a:t>Me-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042962" y="1910217"/>
              <a:ext cx="283953" cy="188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933" dirty="0">
                  <a:latin typeface="Times New Roman" pitchFamily="18" charset="0"/>
                  <a:cs typeface="Times New Roman" pitchFamily="18" charset="0"/>
                </a:rPr>
                <a:t>-Me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997222" y="1837391"/>
              <a:ext cx="283953" cy="188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933" dirty="0">
                  <a:latin typeface="Times New Roman" pitchFamily="18" charset="0"/>
                  <a:cs typeface="Times New Roman" pitchFamily="18" charset="0"/>
                </a:rPr>
                <a:t>-Me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890456" y="1717515"/>
              <a:ext cx="915933" cy="302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ru-RU" sz="933" b="1" dirty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933" b="1" baseline="30000" dirty="0"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ru-RU" sz="933" b="1" dirty="0">
                  <a:latin typeface="Times New Roman" pitchFamily="18" charset="0"/>
                  <a:cs typeface="Times New Roman" pitchFamily="18" charset="0"/>
                </a:rPr>
                <a:t> – метил-</a:t>
              </a:r>
            </a:p>
            <a:p>
              <a:pPr algn="ctr" rtl="0"/>
              <a:r>
                <a:rPr lang="ru-RU" sz="933" b="1" dirty="0">
                  <a:latin typeface="Times New Roman" pitchFamily="18" charset="0"/>
                  <a:cs typeface="Times New Roman" pitchFamily="18" charset="0"/>
                </a:rPr>
                <a:t>THF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768988" y="2695649"/>
              <a:ext cx="384856" cy="2047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1067" dirty="0">
                  <a:latin typeface="Times New Roman" pitchFamily="18" charset="0"/>
                  <a:cs typeface="Times New Roman" pitchFamily="18" charset="0"/>
                </a:rPr>
                <a:t>MCM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152830" y="2803371"/>
              <a:ext cx="526121" cy="302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933" b="1" dirty="0">
                  <a:latin typeface="Times New Roman" pitchFamily="18" charset="0"/>
                  <a:cs typeface="Times New Roman" pitchFamily="18" charset="0"/>
                </a:rPr>
                <a:t>аденозил-</a:t>
              </a:r>
            </a:p>
            <a:p>
              <a:pPr algn="ctr" rtl="0"/>
              <a:r>
                <a:rPr lang="ru-RU" sz="933" b="1" dirty="0">
                  <a:latin typeface="Times New Roman" pitchFamily="18" charset="0"/>
                  <a:cs typeface="Times New Roman" pitchFamily="18" charset="0"/>
                </a:rPr>
                <a:t>Кбл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059237" y="2643831"/>
              <a:ext cx="274456" cy="188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933" dirty="0">
                  <a:latin typeface="Times New Roman" pitchFamily="18" charset="0"/>
                  <a:cs typeface="Times New Roman" pitchFamily="18" charset="0"/>
                </a:rPr>
                <a:t>Ad-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073150" y="2703343"/>
              <a:ext cx="274456" cy="188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933" dirty="0">
                  <a:latin typeface="Times New Roman" pitchFamily="18" charset="0"/>
                  <a:cs typeface="Times New Roman" pitchFamily="18" charset="0"/>
                </a:rPr>
                <a:t>Ad-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376631" y="2636893"/>
              <a:ext cx="274456" cy="188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933" dirty="0">
                  <a:latin typeface="Times New Roman" pitchFamily="18" charset="0"/>
                  <a:cs typeface="Times New Roman" pitchFamily="18" charset="0"/>
                </a:rPr>
                <a:t>-Ad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406101" y="2703341"/>
              <a:ext cx="274456" cy="188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933" dirty="0">
                  <a:latin typeface="Times New Roman" pitchFamily="18" charset="0"/>
                  <a:cs typeface="Times New Roman" pitchFamily="18" charset="0"/>
                </a:rPr>
                <a:t>-Ad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998678" y="2991624"/>
              <a:ext cx="851859" cy="2210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ru-RU" sz="1200" b="1" i="1" dirty="0">
                  <a:latin typeface="Times New Roman" pitchFamily="18" charset="0"/>
                  <a:cs typeface="Times New Roman" pitchFamily="18" charset="0"/>
                </a:rPr>
                <a:t>Митохондрия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236892" y="1453071"/>
              <a:ext cx="227923" cy="292444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rtl="0"/>
              <a:r>
                <a:rPr lang="ru-RU" sz="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LRP-2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376528" y="1445013"/>
              <a:ext cx="227923" cy="314191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rtl="0"/>
              <a:r>
                <a:rPr lang="ru-RU" sz="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ТКII-R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972117" y="1093314"/>
              <a:ext cx="318379" cy="2047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1067" b="1" dirty="0">
                  <a:latin typeface="Times New Roman" pitchFamily="18" charset="0"/>
                  <a:cs typeface="Times New Roman" pitchFamily="18" charset="0"/>
                </a:rPr>
                <a:t>Кбл</a:t>
              </a:r>
            </a:p>
          </p:txBody>
        </p:sp>
      </p:grpSp>
      <p:sp>
        <p:nvSpPr>
          <p:cNvPr id="13322" name="Line 12"/>
          <p:cNvSpPr>
            <a:spLocks noChangeShapeType="1"/>
          </p:cNvSpPr>
          <p:nvPr/>
        </p:nvSpPr>
        <p:spPr bwMode="auto">
          <a:xfrm flipH="1" flipV="1">
            <a:off x="9537610" y="3697606"/>
            <a:ext cx="829944" cy="782836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rtl="0"/>
            <a:endParaRPr lang="en-GB" sz="2400" dirty="0"/>
          </a:p>
        </p:txBody>
      </p:sp>
      <p:sp>
        <p:nvSpPr>
          <p:cNvPr id="13321" name="Line 11"/>
          <p:cNvSpPr>
            <a:spLocks noChangeShapeType="1"/>
          </p:cNvSpPr>
          <p:nvPr/>
        </p:nvSpPr>
        <p:spPr bwMode="auto">
          <a:xfrm>
            <a:off x="4480559" y="2155372"/>
            <a:ext cx="1894115" cy="222070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rtl="0"/>
            <a:endParaRPr lang="en-GB" sz="2400" dirty="0"/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400595" y="1471749"/>
            <a:ext cx="5251268" cy="10156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rtl="0"/>
            <a:r>
              <a:rPr lang="ru-RU" sz="2000" b="0" dirty="0">
                <a:solidFill>
                  <a:schemeClr val="bg1"/>
                </a:solidFill>
              </a:rPr>
              <a:t>Метилкобаламин является кофактором метионинсинтазы при превращении гомоцистеина в </a:t>
            </a:r>
            <a:r>
              <a:rPr lang="ru-RU" sz="2000" b="0" dirty="0" smtClean="0">
                <a:solidFill>
                  <a:schemeClr val="bg1"/>
                </a:solidFill>
              </a:rPr>
              <a:t>метионин.</a:t>
            </a:r>
            <a:endParaRPr lang="ru-RU" sz="2000" b="0" dirty="0">
              <a:solidFill>
                <a:schemeClr val="bg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12211" y="2614061"/>
            <a:ext cx="48472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Метионин необходим для образования </a:t>
            </a:r>
            <a:r>
              <a:rPr lang="ru-RU" dirty="0" smtClean="0"/>
              <a:t>S-</a:t>
            </a:r>
            <a:r>
              <a:rPr lang="ru-RU" dirty="0" err="1" smtClean="0"/>
              <a:t>аденозилметионина</a:t>
            </a:r>
            <a:r>
              <a:rPr lang="en-US" dirty="0" smtClean="0"/>
              <a:t> (SAM)</a:t>
            </a:r>
            <a:r>
              <a:rPr lang="ru-RU" dirty="0" smtClean="0"/>
              <a:t>, </a:t>
            </a:r>
          </a:p>
          <a:p>
            <a:r>
              <a:rPr lang="ru-RU" dirty="0" smtClean="0"/>
              <a:t>универсального </a:t>
            </a:r>
            <a:r>
              <a:rPr lang="ru-RU" b="1" dirty="0"/>
              <a:t>донора </a:t>
            </a:r>
            <a:r>
              <a:rPr lang="ru-RU" b="1" dirty="0" err="1"/>
              <a:t>метильных</a:t>
            </a:r>
            <a:r>
              <a:rPr lang="ru-RU" b="1" dirty="0"/>
              <a:t> групп </a:t>
            </a:r>
            <a:endParaRPr lang="ru-RU" b="1" dirty="0" smtClean="0"/>
          </a:p>
          <a:p>
            <a:r>
              <a:rPr lang="ru-RU" dirty="0" smtClean="0"/>
              <a:t>для </a:t>
            </a:r>
            <a:r>
              <a:rPr lang="ru-RU" dirty="0"/>
              <a:t>более чем 100 субстратов, </a:t>
            </a:r>
            <a:endParaRPr lang="ru-RU" dirty="0" smtClean="0"/>
          </a:p>
          <a:p>
            <a:r>
              <a:rPr lang="ru-RU" dirty="0" smtClean="0"/>
              <a:t>включая </a:t>
            </a:r>
            <a:r>
              <a:rPr lang="ru-RU" dirty="0"/>
              <a:t>ДНК, РНК, гормоны, белки и липиды.</a:t>
            </a:r>
          </a:p>
        </p:txBody>
      </p:sp>
    </p:spTree>
    <p:extLst>
      <p:ext uri="{BB962C8B-B14F-4D97-AF65-F5344CB8AC3E}">
        <p14:creationId xmlns:p14="http://schemas.microsoft.com/office/powerpoint/2010/main" val="85354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730" y="187521"/>
            <a:ext cx="10972644" cy="628651"/>
          </a:xfrm>
        </p:spPr>
        <p:txBody>
          <a:bodyPr rtlCol="0">
            <a:normAutofit/>
          </a:bodyPr>
          <a:lstStyle/>
          <a:p>
            <a:pPr rtl="0" eaLnBrk="1" hangingPunct="1"/>
            <a:r>
              <a:rPr lang="ru-RU" sz="3600" dirty="0"/>
              <a:t>Почему так важен витамин B12?</a:t>
            </a:r>
            <a:endParaRPr lang="en-US" sz="3600" baseline="-25000" dirty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93171"/>
            <a:ext cx="11579551" cy="3863389"/>
          </a:xfrm>
        </p:spPr>
        <p:txBody>
          <a:bodyPr rtlCol="0"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Витамин B12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играет важную роль в работе организма:</a:t>
            </a:r>
          </a:p>
          <a:p>
            <a:pPr marL="806439" lvl="1" indent="-342900">
              <a:buClr>
                <a:schemeClr val="accent4"/>
              </a:buClr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Участвует в процессах синтеза </a:t>
            </a:r>
            <a:r>
              <a:rPr lang="ru-RU" dirty="0">
                <a:latin typeface="Arial" pitchFamily="34" charset="0"/>
                <a:cs typeface="Arial" pitchFamily="34" charset="0"/>
              </a:rPr>
              <a:t>ДНК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регуляции синтеза белка,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эритропоэза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сперамтогенеза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др.)</a:t>
            </a:r>
          </a:p>
          <a:p>
            <a:pPr marL="806439" lvl="1" indent="-342900">
              <a:buClr>
                <a:schemeClr val="accent4"/>
              </a:buClr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Осуществляет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онкопротективную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антитератогенную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функции (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Недостаточное </a:t>
            </a:r>
            <a:r>
              <a:rPr lang="ru-RU" sz="1800" i="1" dirty="0" err="1">
                <a:latin typeface="Arial" pitchFamily="34" charset="0"/>
                <a:cs typeface="Arial" pitchFamily="34" charset="0"/>
              </a:rPr>
              <a:t>метилирование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 ДНК приводит к аномальной генной экспрессии, селективному росту и трансформации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клеток).</a:t>
            </a:r>
            <a:endParaRPr lang="ru-RU" sz="1800" i="1" dirty="0">
              <a:latin typeface="Arial" pitchFamily="34" charset="0"/>
              <a:cs typeface="Arial" pitchFamily="34" charset="0"/>
            </a:endParaRPr>
          </a:p>
          <a:p>
            <a:pPr marL="920728" lvl="1" indent="-457189">
              <a:buClr>
                <a:schemeClr val="accent4"/>
              </a:buClr>
            </a:pPr>
            <a:r>
              <a:rPr lang="ru-RU" dirty="0">
                <a:latin typeface="Arial" pitchFamily="34" charset="0"/>
                <a:cs typeface="Arial" pitchFamily="34" charset="0"/>
              </a:rPr>
              <a:t>Участвует 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синтез </a:t>
            </a:r>
            <a:r>
              <a:rPr lang="ru-RU" dirty="0">
                <a:latin typeface="Arial" pitchFamily="34" charset="0"/>
                <a:cs typeface="Arial" pitchFamily="34" charset="0"/>
              </a:rPr>
              <a:t>холина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фосфолипидов, </a:t>
            </a:r>
            <a:r>
              <a:rPr lang="ru-RU" dirty="0">
                <a:latin typeface="Arial" pitchFamily="34" charset="0"/>
                <a:cs typeface="Arial" pitchFamily="34" charset="0"/>
              </a:rPr>
              <a:t>обеспечивая метаболизм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липидов и нормальную работу </a:t>
            </a:r>
            <a:r>
              <a:rPr lang="ru-RU" dirty="0">
                <a:latin typeface="Arial" pitchFamily="34" charset="0"/>
                <a:cs typeface="Arial" pitchFamily="34" charset="0"/>
              </a:rPr>
              <a:t>нервной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системы. </a:t>
            </a:r>
          </a:p>
          <a:p>
            <a:pPr marL="920728" lvl="1" indent="-457189">
              <a:buClr>
                <a:schemeClr val="accent4"/>
              </a:buClr>
            </a:pPr>
            <a:r>
              <a:rPr lang="ru-RU" dirty="0">
                <a:latin typeface="Arial" pitchFamily="34" charset="0"/>
                <a:cs typeface="Arial" pitchFamily="34" charset="0"/>
              </a:rPr>
              <a:t>Участвует 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синтезе мелатонина и  регуляции циркадных ритмов</a:t>
            </a:r>
          </a:p>
          <a:p>
            <a:pPr marL="920728" lvl="1" indent="-457189">
              <a:buClr>
                <a:schemeClr val="accent4"/>
              </a:buClr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920728" lvl="1" indent="-457189">
              <a:buClr>
                <a:schemeClr val="accent4"/>
              </a:buClr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248374" y="5279822"/>
            <a:ext cx="6098356" cy="1077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algn="l" rtl="0"/>
            <a:r>
              <a:rPr lang="ru-RU" sz="1067" baseline="30000" dirty="0"/>
              <a:t>3</a:t>
            </a:r>
            <a:r>
              <a:rPr lang="ru-RU" sz="1067" dirty="0"/>
              <a:t>Langan RC et al. Am Fam Physician 2011;83:1425</a:t>
            </a:r>
          </a:p>
          <a:p>
            <a:pPr rtl="0"/>
            <a:r>
              <a:rPr lang="ru-RU" sz="1067" baseline="30000" dirty="0"/>
              <a:t>1</a:t>
            </a:r>
            <a:r>
              <a:rPr lang="ru-RU" sz="1067" dirty="0"/>
              <a:t>Dali-Youcef N et al. QJ Med. 2009;102:17</a:t>
            </a:r>
          </a:p>
          <a:p>
            <a:pPr marL="76198" indent="-76198"/>
            <a:r>
              <a:rPr lang="en-GB" sz="1067" baseline="30000" dirty="0"/>
              <a:t>2</a:t>
            </a:r>
            <a:r>
              <a:rPr lang="ru-RU" sz="1067" dirty="0"/>
              <a:t>Факты о пищевых добавках с витамином B12 NIH. http://ods.od.nih.gov/factsheets/VitaminB12/.                            По состоянию на 16 апреля 2019 г</a:t>
            </a:r>
            <a:r>
              <a:rPr lang="ru-RU" sz="1067" dirty="0" smtClean="0"/>
              <a:t>.</a:t>
            </a:r>
          </a:p>
          <a:p>
            <a:pPr marL="76198" indent="-76198"/>
            <a:endParaRPr lang="ru-RU" sz="1067" dirty="0"/>
          </a:p>
          <a:p>
            <a:pPr rtl="0"/>
            <a:endParaRPr lang="en-US" sz="1067" dirty="0"/>
          </a:p>
        </p:txBody>
      </p:sp>
      <p:sp>
        <p:nvSpPr>
          <p:cNvPr id="12" name="Rectangle 11"/>
          <p:cNvSpPr/>
          <p:nvPr/>
        </p:nvSpPr>
        <p:spPr>
          <a:xfrm>
            <a:off x="248374" y="6264538"/>
            <a:ext cx="6096000" cy="27699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rtl="0"/>
            <a:r>
              <a:rPr lang="ru-RU" sz="1200" dirty="0"/>
              <a:t>Приводится с разрешения Quarterly Journal of Medicine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25032" y="5987539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Zeisel S.H. Epigenetic mechanisms for nutrition </a:t>
            </a:r>
            <a:r>
              <a:rPr lang="en-US" sz="1000" dirty="0" smtClean="0"/>
              <a:t>determinants</a:t>
            </a:r>
            <a:r>
              <a:rPr lang="ru-RU" sz="1000" dirty="0" smtClean="0"/>
              <a:t> </a:t>
            </a:r>
            <a:r>
              <a:rPr lang="en-US" sz="1000" dirty="0" smtClean="0"/>
              <a:t>of </a:t>
            </a:r>
            <a:r>
              <a:rPr lang="en-US" sz="1000" dirty="0"/>
              <a:t>later health outcomes // Am. J. </a:t>
            </a:r>
            <a:r>
              <a:rPr lang="en-US" sz="1000" dirty="0" err="1"/>
              <a:t>Clin</a:t>
            </a:r>
            <a:r>
              <a:rPr lang="en-US" sz="1000" dirty="0"/>
              <a:t>. </a:t>
            </a:r>
            <a:r>
              <a:rPr lang="en-US" sz="1000" dirty="0" err="1"/>
              <a:t>Nutr</a:t>
            </a:r>
            <a:r>
              <a:rPr lang="en-US" sz="1000" dirty="0"/>
              <a:t>. — 2009. </a:t>
            </a:r>
            <a:r>
              <a:rPr lang="en-US" sz="1000" dirty="0" smtClean="0"/>
              <a:t>—</a:t>
            </a:r>
            <a:r>
              <a:rPr lang="ru-RU" sz="1000" dirty="0" smtClean="0"/>
              <a:t> </a:t>
            </a:r>
            <a:r>
              <a:rPr lang="en-US" sz="1000" dirty="0" smtClean="0"/>
              <a:t>Vol</a:t>
            </a:r>
            <a:r>
              <a:rPr lang="en-US" sz="1000" dirty="0"/>
              <a:t>. 89(5). — P. </a:t>
            </a:r>
            <a:r>
              <a:rPr lang="en-US" sz="1000" dirty="0" smtClean="0"/>
              <a:t>1488—1493</a:t>
            </a:r>
            <a:endParaRPr lang="ru-RU" sz="1000" dirty="0" smtClean="0"/>
          </a:p>
          <a:p>
            <a:r>
              <a:rPr lang="en-US" sz="1000" dirty="0"/>
              <a:t>A. Miller et al. / </a:t>
            </a:r>
            <a:r>
              <a:rPr lang="en-US" sz="1000" dirty="0" smtClean="0"/>
              <a:t>Journal of the Neurological Sciences</a:t>
            </a:r>
            <a:r>
              <a:rPr lang="ru-RU" sz="1000" dirty="0" smtClean="0"/>
              <a:t>,</a:t>
            </a:r>
            <a:r>
              <a:rPr lang="nl-NL" sz="1000" dirty="0"/>
              <a:t> 2005 Jun 15;233(1-2):93-7.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5354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600455" y="3717541"/>
            <a:ext cx="3899508" cy="2825577"/>
            <a:chOff x="5321394" y="976685"/>
            <a:chExt cx="3481671" cy="2522814"/>
          </a:xfrm>
        </p:grpSpPr>
        <p:grpSp>
          <p:nvGrpSpPr>
            <p:cNvPr id="21" name="Group 5"/>
            <p:cNvGrpSpPr>
              <a:grpSpLocks/>
            </p:cNvGrpSpPr>
            <p:nvPr/>
          </p:nvGrpSpPr>
          <p:grpSpPr bwMode="auto">
            <a:xfrm>
              <a:off x="5321394" y="976685"/>
              <a:ext cx="3412569" cy="2522814"/>
              <a:chOff x="421" y="1269"/>
              <a:chExt cx="2548" cy="2437"/>
            </a:xfrm>
          </p:grpSpPr>
          <p:pic>
            <p:nvPicPr>
              <p:cNvPr id="51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21" y="1365"/>
                <a:ext cx="2548" cy="23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52" name="Rectangle 7"/>
              <p:cNvSpPr>
                <a:spLocks noChangeArrowheads="1"/>
              </p:cNvSpPr>
              <p:nvPr/>
            </p:nvSpPr>
            <p:spPr bwMode="auto">
              <a:xfrm>
                <a:off x="2144" y="1269"/>
                <a:ext cx="123" cy="398"/>
              </a:xfrm>
              <a:prstGeom prst="rect">
                <a:avLst/>
              </a:prstGeom>
              <a:solidFill>
                <a:srgbClr val="FFFFFF"/>
              </a:solidFill>
              <a:ln w="12700" algn="ctr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rtlCol="0" anchor="ctr">
                <a:spAutoFit/>
              </a:bodyPr>
              <a:lstStyle/>
              <a:p>
                <a:pPr rtl="0"/>
                <a:endParaRPr lang="en-GB" sz="2400" dirty="0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6597037" y="1750337"/>
              <a:ext cx="625738" cy="174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ru-RU" sz="667" b="1" dirty="0">
                  <a:latin typeface="Times New Roman" pitchFamily="18" charset="0"/>
                  <a:cs typeface="Times New Roman" pitchFamily="18" charset="0"/>
                </a:rPr>
                <a:t>Гомоцистеин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913379" y="1076065"/>
              <a:ext cx="557038" cy="1923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ru-RU" sz="800" b="1" dirty="0">
                  <a:latin typeface="Times New Roman" pitchFamily="18" charset="0"/>
                  <a:cs typeface="Times New Roman" pitchFamily="18" charset="0"/>
                </a:rPr>
                <a:t>Кбл-ТКII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450507" y="1839430"/>
              <a:ext cx="557038" cy="1923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ru-RU" sz="800" b="1" dirty="0">
                  <a:latin typeface="Times New Roman" pitchFamily="18" charset="0"/>
                  <a:cs typeface="Times New Roman" pitchFamily="18" charset="0"/>
                </a:rPr>
                <a:t>Кбл-ТКII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813855" y="2098560"/>
              <a:ext cx="578507" cy="1923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ru-RU" sz="800" b="1" i="1" dirty="0">
                  <a:latin typeface="Times New Roman" pitchFamily="18" charset="0"/>
                  <a:cs typeface="Times New Roman" pitchFamily="18" charset="0"/>
                </a:rPr>
                <a:t>Лизосома 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357663" y="3034204"/>
              <a:ext cx="445402" cy="2106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ru-RU" sz="933" b="1" i="1" dirty="0">
                  <a:latin typeface="Times New Roman" pitchFamily="18" charset="0"/>
                  <a:cs typeface="Times New Roman" pitchFamily="18" charset="0"/>
                </a:rPr>
                <a:t>Ткань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369723" y="2934033"/>
              <a:ext cx="700162" cy="174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ru-RU" sz="667" b="1" dirty="0">
                  <a:latin typeface="Times New Roman" pitchFamily="18" charset="0"/>
                  <a:cs typeface="Times New Roman" pitchFamily="18" charset="0"/>
                </a:rPr>
                <a:t>Сукцинил-КоА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505154" y="2419743"/>
              <a:ext cx="644343" cy="2657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667" b="1" dirty="0">
                  <a:latin typeface="Times New Roman" pitchFamily="18" charset="0"/>
                  <a:cs typeface="Times New Roman" pitchFamily="18" charset="0"/>
                </a:rPr>
                <a:t>Метил-</a:t>
              </a:r>
            </a:p>
            <a:p>
              <a:pPr algn="ctr" rtl="0"/>
              <a:r>
                <a:rPr lang="ru-RU" sz="667" b="1" dirty="0">
                  <a:latin typeface="Times New Roman" pitchFamily="18" charset="0"/>
                  <a:cs typeface="Times New Roman" pitchFamily="18" charset="0"/>
                </a:rPr>
                <a:t>малонил-КоА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72677" y="2159424"/>
              <a:ext cx="624306" cy="2657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667" b="1" dirty="0">
                  <a:latin typeface="Times New Roman" pitchFamily="18" charset="0"/>
                  <a:cs typeface="Times New Roman" pitchFamily="18" charset="0"/>
                </a:rPr>
                <a:t>пурины</a:t>
              </a:r>
            </a:p>
            <a:p>
              <a:pPr algn="ctr" rtl="0"/>
              <a:r>
                <a:rPr lang="ru-RU" sz="667" b="1" dirty="0">
                  <a:latin typeface="Times New Roman" pitchFamily="18" charset="0"/>
                  <a:cs typeface="Times New Roman" pitchFamily="18" charset="0"/>
                </a:rPr>
                <a:t>пиримидины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32647" y="2161593"/>
              <a:ext cx="524119" cy="174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667" b="1" dirty="0">
                  <a:latin typeface="Times New Roman" pitchFamily="18" charset="0"/>
                  <a:cs typeface="Times New Roman" pitchFamily="18" charset="0"/>
                </a:rPr>
                <a:t>Метионин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59888" y="2014708"/>
              <a:ext cx="328040" cy="1923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800" b="1" dirty="0">
                  <a:latin typeface="Times New Roman" pitchFamily="18" charset="0"/>
                  <a:cs typeface="Times New Roman" pitchFamily="18" charset="0"/>
                </a:rPr>
                <a:t>Кбл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211545" y="2159424"/>
              <a:ext cx="353802" cy="1923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800" b="1" dirty="0">
                  <a:latin typeface="Times New Roman" pitchFamily="18" charset="0"/>
                  <a:cs typeface="Times New Roman" pitchFamily="18" charset="0"/>
                </a:rPr>
                <a:t>THF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69872" y="1949704"/>
              <a:ext cx="297985" cy="1923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MS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171088" y="1974758"/>
              <a:ext cx="481183" cy="1923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MTHFR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619895" y="1988246"/>
              <a:ext cx="558469" cy="174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667" b="1" dirty="0">
                  <a:latin typeface="Times New Roman" pitchFamily="18" charset="0"/>
                  <a:cs typeface="Times New Roman" pitchFamily="18" charset="0"/>
                </a:rPr>
                <a:t>Метил-Кбл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77355" y="1848590"/>
              <a:ext cx="292259" cy="174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667" dirty="0">
                  <a:latin typeface="Times New Roman" pitchFamily="18" charset="0"/>
                  <a:cs typeface="Times New Roman" pitchFamily="18" charset="0"/>
                </a:rPr>
                <a:t>Me-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694163" y="1907743"/>
              <a:ext cx="292259" cy="174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667" dirty="0">
                  <a:latin typeface="Times New Roman" pitchFamily="18" charset="0"/>
                  <a:cs typeface="Times New Roman" pitchFamily="18" charset="0"/>
                </a:rPr>
                <a:t>Me-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011641" y="1904408"/>
              <a:ext cx="292259" cy="174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667" dirty="0">
                  <a:latin typeface="Times New Roman" pitchFamily="18" charset="0"/>
                  <a:cs typeface="Times New Roman" pitchFamily="18" charset="0"/>
                </a:rPr>
                <a:t>-Me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975709" y="1833883"/>
              <a:ext cx="292259" cy="174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667" dirty="0">
                  <a:latin typeface="Times New Roman" pitchFamily="18" charset="0"/>
                  <a:cs typeface="Times New Roman" pitchFamily="18" charset="0"/>
                </a:rPr>
                <a:t>-Me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987332" y="1708320"/>
              <a:ext cx="777175" cy="306389"/>
            </a:xfrm>
            <a:prstGeom prst="rect">
              <a:avLst/>
            </a:prstGeom>
            <a:noFill/>
          </p:spPr>
          <p:txBody>
            <a:bodyPr wrap="square" lIns="48000" tIns="48000" rIns="48000" bIns="48000" rtlCol="0">
              <a:spAutoFit/>
            </a:bodyPr>
            <a:lstStyle/>
            <a:p>
              <a:pPr algn="ctr" rtl="0"/>
              <a:r>
                <a:rPr lang="ru-RU" sz="800" b="1" dirty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800" b="1" baseline="30000" dirty="0"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ru-RU" sz="800" b="1" dirty="0">
                  <a:latin typeface="Times New Roman" pitchFamily="18" charset="0"/>
                  <a:cs typeface="Times New Roman" pitchFamily="18" charset="0"/>
                </a:rPr>
                <a:t> – метил-</a:t>
              </a:r>
            </a:p>
            <a:p>
              <a:pPr algn="ctr" rtl="0"/>
              <a:r>
                <a:rPr lang="ru-RU" sz="800" b="1" dirty="0">
                  <a:latin typeface="Times New Roman" pitchFamily="18" charset="0"/>
                  <a:cs typeface="Times New Roman" pitchFamily="18" charset="0"/>
                </a:rPr>
                <a:t>THF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766624" y="2695649"/>
              <a:ext cx="389583" cy="1923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MCM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166924" y="2787473"/>
              <a:ext cx="502652" cy="2657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667" b="1" dirty="0">
                  <a:latin typeface="Times New Roman" pitchFamily="18" charset="0"/>
                  <a:cs typeface="Times New Roman" pitchFamily="18" charset="0"/>
                </a:rPr>
                <a:t>аденозил-</a:t>
              </a:r>
            </a:p>
            <a:p>
              <a:pPr algn="ctr" rtl="0"/>
              <a:r>
                <a:rPr lang="ru-RU" sz="667" b="1" dirty="0">
                  <a:latin typeface="Times New Roman" pitchFamily="18" charset="0"/>
                  <a:cs typeface="Times New Roman" pitchFamily="18" charset="0"/>
                </a:rPr>
                <a:t>Кбл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058455" y="2634599"/>
              <a:ext cx="285103" cy="174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667" dirty="0">
                  <a:latin typeface="Times New Roman" pitchFamily="18" charset="0"/>
                  <a:cs typeface="Times New Roman" pitchFamily="18" charset="0"/>
                </a:rPr>
                <a:t>Ad-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098075" y="2707573"/>
              <a:ext cx="285103" cy="174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667" dirty="0">
                  <a:latin typeface="Times New Roman" pitchFamily="18" charset="0"/>
                  <a:cs typeface="Times New Roman" pitchFamily="18" charset="0"/>
                </a:rPr>
                <a:t>Ad-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361497" y="2641562"/>
              <a:ext cx="285103" cy="174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667" dirty="0">
                  <a:latin typeface="Times New Roman" pitchFamily="18" charset="0"/>
                  <a:cs typeface="Times New Roman" pitchFamily="18" charset="0"/>
                </a:rPr>
                <a:t>-Ad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96609" y="2707573"/>
              <a:ext cx="285103" cy="174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667" dirty="0">
                  <a:latin typeface="Times New Roman" pitchFamily="18" charset="0"/>
                  <a:cs typeface="Times New Roman" pitchFamily="18" charset="0"/>
                </a:rPr>
                <a:t>-Ad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998677" y="3034202"/>
              <a:ext cx="840423" cy="2106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ru-RU" sz="933" b="1" i="1" dirty="0">
                  <a:latin typeface="Times New Roman" pitchFamily="18" charset="0"/>
                  <a:cs typeface="Times New Roman" pitchFamily="18" charset="0"/>
                </a:rPr>
                <a:t>Митохондрия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20810" y="1456977"/>
              <a:ext cx="256536" cy="288538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rtl="0"/>
              <a:r>
                <a:rPr lang="ru-RU" sz="667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LRP-2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376528" y="1449197"/>
              <a:ext cx="256536" cy="310007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rtl="0"/>
              <a:r>
                <a:rPr lang="ru-RU" sz="667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ТКII-R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971580" y="1107281"/>
              <a:ext cx="319452" cy="1923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Кбл</a:t>
              </a:r>
            </a:p>
          </p:txBody>
        </p:sp>
      </p:grp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00455" y="409958"/>
            <a:ext cx="10972644" cy="628651"/>
          </a:xfrm>
        </p:spPr>
        <p:txBody>
          <a:bodyPr rtlCol="0">
            <a:normAutofit/>
          </a:bodyPr>
          <a:lstStyle/>
          <a:p>
            <a:pPr rtl="0" eaLnBrk="1" hangingPunct="1"/>
            <a:r>
              <a:rPr lang="ru-RU" sz="3600" dirty="0"/>
              <a:t>Дефицит витамина B12:  как определить?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243" y="940868"/>
            <a:ext cx="11159067" cy="2704443"/>
          </a:xfrm>
        </p:spPr>
        <p:txBody>
          <a:bodyPr rtlCol="0">
            <a:normAutofit fontScale="92500" lnSpcReduction="20000"/>
          </a:bodyPr>
          <a:lstStyle/>
          <a:p>
            <a:pPr marL="309026" indent="-309026">
              <a:buFontTx/>
              <a:buChar char="•"/>
            </a:pPr>
            <a:endParaRPr lang="en-US" dirty="0"/>
          </a:p>
          <a:p>
            <a:pPr marL="309026" indent="-309026">
              <a:buClr>
                <a:schemeClr val="accent4"/>
              </a:buClr>
              <a:buFontTx/>
              <a:buChar char="•"/>
            </a:pPr>
            <a:r>
              <a:rPr lang="ru-RU" sz="2400" dirty="0">
                <a:latin typeface="+mj-lt"/>
              </a:rPr>
              <a:t>Исторически сложилось, что дефицитом витамина B12 считают снижение </a:t>
            </a:r>
            <a:br>
              <a:rPr lang="ru-RU" sz="2400" dirty="0">
                <a:latin typeface="+mj-lt"/>
              </a:rPr>
            </a:br>
            <a:r>
              <a:rPr lang="ru-RU" sz="2400" dirty="0">
                <a:latin typeface="+mj-lt"/>
              </a:rPr>
              <a:t>общей концентрации B12 ниже ~ 170-250 пг/мл (120-180 пмоль/л)</a:t>
            </a:r>
          </a:p>
          <a:p>
            <a:pPr marL="309026" indent="-309026">
              <a:buClr>
                <a:schemeClr val="accent4"/>
              </a:buClr>
              <a:buFontTx/>
              <a:buChar char="•"/>
            </a:pPr>
            <a:r>
              <a:rPr lang="ru-RU" sz="2400" dirty="0">
                <a:latin typeface="+mj-lt"/>
              </a:rPr>
              <a:t>Тем не менее, имеются данные, свидетельствующие о том, что общая концентрация </a:t>
            </a:r>
            <a:br>
              <a:rPr lang="ru-RU" sz="2400" dirty="0">
                <a:latin typeface="+mj-lt"/>
              </a:rPr>
            </a:br>
            <a:r>
              <a:rPr lang="ru-RU" sz="2400" dirty="0">
                <a:latin typeface="+mj-lt"/>
              </a:rPr>
              <a:t>B12 в сыворотке крови не отражает внутриклеточную концентрацию витамина </a:t>
            </a:r>
            <a:r>
              <a:rPr lang="ru-RU" sz="2400" dirty="0" smtClean="0">
                <a:latin typeface="+mj-lt"/>
              </a:rPr>
              <a:t>B12. Около 50% с субклиническими формами дефицита имеют нормальный </a:t>
            </a:r>
            <a:r>
              <a:rPr lang="ru-RU" sz="2400" dirty="0" err="1" smtClean="0">
                <a:latin typeface="+mj-lt"/>
              </a:rPr>
              <a:t>сывороночный</a:t>
            </a:r>
            <a:r>
              <a:rPr lang="ru-RU" sz="2400" dirty="0" smtClean="0">
                <a:latin typeface="+mj-lt"/>
              </a:rPr>
              <a:t> уровень В12</a:t>
            </a:r>
            <a:endParaRPr lang="ru-RU" sz="2400" dirty="0">
              <a:latin typeface="+mj-lt"/>
            </a:endParaRPr>
          </a:p>
          <a:p>
            <a:pPr marL="309026" indent="-309026">
              <a:buClr>
                <a:schemeClr val="accent4"/>
              </a:buClr>
              <a:buFontTx/>
              <a:buChar char="•"/>
            </a:pPr>
            <a:r>
              <a:rPr lang="ru-RU" sz="2400" dirty="0">
                <a:latin typeface="+mj-lt"/>
              </a:rPr>
              <a:t>Функциональный дефицит витамина B12 можно определить, выявив повышенную концентрацию гомоцистеина или метилмалоновой кислоты в крови  </a:t>
            </a:r>
          </a:p>
          <a:p>
            <a:pPr rtl="0" eaLnBrk="1" hangingPunct="1"/>
            <a:endParaRPr lang="en-US" dirty="0"/>
          </a:p>
        </p:txBody>
      </p:sp>
      <p:sp>
        <p:nvSpPr>
          <p:cNvPr id="15366" name="Rectangle 15"/>
          <p:cNvSpPr>
            <a:spLocks noChangeArrowheads="1"/>
          </p:cNvSpPr>
          <p:nvPr/>
        </p:nvSpPr>
        <p:spPr bwMode="auto">
          <a:xfrm>
            <a:off x="5528183" y="6112890"/>
            <a:ext cx="6299640" cy="584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rtl="0"/>
            <a:r>
              <a:rPr lang="ru-RU" sz="1067" baseline="30000" dirty="0"/>
              <a:t>1</a:t>
            </a:r>
            <a:r>
              <a:rPr lang="ru-RU" sz="1067" dirty="0"/>
              <a:t>Dali-Youcef N et al. QJ Med. 2009;102:17</a:t>
            </a:r>
          </a:p>
          <a:p>
            <a:pPr marL="74082" indent="-74082"/>
            <a:r>
              <a:rPr lang="ru-RU" sz="1067" baseline="30000" dirty="0"/>
              <a:t>2</a:t>
            </a:r>
            <a:r>
              <a:rPr lang="ru-RU" sz="1067" dirty="0"/>
              <a:t>Факты о пищевых добавках с витамином B12 NIH. http://ods.od.nih.gov/factsheets/VitaminB12</a:t>
            </a:r>
            <a:r>
              <a:rPr lang="ru-RU" sz="1067" dirty="0">
                <a:hlinkClick r:id="rId4"/>
              </a:rPr>
              <a:t>/</a:t>
            </a:r>
            <a:r>
              <a:rPr lang="ru-RU" sz="1067" dirty="0"/>
              <a:t>.                                  По состоянию на 16 апреля 2019 г.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076732" y="3730134"/>
            <a:ext cx="9928851" cy="2064430"/>
            <a:chOff x="1673724" y="2818570"/>
            <a:chExt cx="7162608" cy="1548323"/>
          </a:xfrm>
        </p:grpSpPr>
        <p:grpSp>
          <p:nvGrpSpPr>
            <p:cNvPr id="15368" name="Group 5"/>
            <p:cNvGrpSpPr>
              <a:grpSpLocks/>
            </p:cNvGrpSpPr>
            <p:nvPr/>
          </p:nvGrpSpPr>
          <p:grpSpPr bwMode="auto">
            <a:xfrm>
              <a:off x="2747008" y="2879569"/>
              <a:ext cx="842673" cy="406514"/>
              <a:chOff x="2311" y="1139"/>
              <a:chExt cx="911" cy="556"/>
            </a:xfrm>
          </p:grpSpPr>
          <p:sp>
            <p:nvSpPr>
              <p:cNvPr id="15375" name="Rectangle 7"/>
              <p:cNvSpPr>
                <a:spLocks noChangeArrowheads="1"/>
              </p:cNvSpPr>
              <p:nvPr/>
            </p:nvSpPr>
            <p:spPr bwMode="auto">
              <a:xfrm>
                <a:off x="2311" y="1139"/>
                <a:ext cx="252" cy="474"/>
              </a:xfrm>
              <a:prstGeom prst="rect">
                <a:avLst/>
              </a:prstGeom>
              <a:solidFill>
                <a:srgbClr val="FFFFFF"/>
              </a:solidFill>
              <a:ln w="12700" algn="ctr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rtlCol="0" anchor="ctr">
                <a:spAutoFit/>
              </a:bodyPr>
              <a:lstStyle/>
              <a:p>
                <a:pPr rtl="0"/>
                <a:endParaRPr lang="en-GB" sz="2400" dirty="0"/>
              </a:p>
            </p:txBody>
          </p:sp>
          <p:sp>
            <p:nvSpPr>
              <p:cNvPr id="15376" name="Rectangle 8"/>
              <p:cNvSpPr>
                <a:spLocks noChangeArrowheads="1"/>
              </p:cNvSpPr>
              <p:nvPr/>
            </p:nvSpPr>
            <p:spPr bwMode="auto">
              <a:xfrm>
                <a:off x="2444" y="1221"/>
                <a:ext cx="778" cy="474"/>
              </a:xfrm>
              <a:prstGeom prst="rect">
                <a:avLst/>
              </a:prstGeom>
              <a:solidFill>
                <a:srgbClr val="FFFFFF"/>
              </a:solidFill>
              <a:ln w="12700" algn="ctr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rtlCol="0" anchor="ctr">
                <a:spAutoFit/>
              </a:bodyPr>
              <a:lstStyle/>
              <a:p>
                <a:pPr rtl="0"/>
                <a:endParaRPr lang="en-GB" sz="2400" dirty="0"/>
              </a:p>
            </p:txBody>
          </p:sp>
        </p:grpSp>
        <p:sp>
          <p:nvSpPr>
            <p:cNvPr id="15369" name="Oval 9"/>
            <p:cNvSpPr>
              <a:spLocks noChangeArrowheads="1"/>
            </p:cNvSpPr>
            <p:nvPr/>
          </p:nvSpPr>
          <p:spPr bwMode="auto">
            <a:xfrm>
              <a:off x="1803529" y="3324006"/>
              <a:ext cx="187393" cy="486891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>
              <a:spAutoFit/>
            </a:bodyPr>
            <a:lstStyle/>
            <a:p>
              <a:pPr rtl="0"/>
              <a:endParaRPr lang="en-GB" sz="2400" dirty="0"/>
            </a:p>
          </p:txBody>
        </p:sp>
        <p:sp>
          <p:nvSpPr>
            <p:cNvPr id="15370" name="Oval 10"/>
            <p:cNvSpPr>
              <a:spLocks noChangeArrowheads="1"/>
            </p:cNvSpPr>
            <p:nvPr/>
          </p:nvSpPr>
          <p:spPr bwMode="auto">
            <a:xfrm>
              <a:off x="1673724" y="3880002"/>
              <a:ext cx="187393" cy="486891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>
              <a:spAutoFit/>
            </a:bodyPr>
            <a:lstStyle/>
            <a:p>
              <a:pPr rtl="0"/>
              <a:endParaRPr lang="en-GB" sz="2400" dirty="0"/>
            </a:p>
          </p:txBody>
        </p:sp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>
              <a:off x="2400632" y="3454730"/>
              <a:ext cx="1575987" cy="510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tlCol="0">
              <a:spAutoFit/>
            </a:bodyPr>
            <a:lstStyle/>
            <a:p>
              <a:pPr rtl="0"/>
              <a:endParaRPr lang="en-GB" sz="2400" dirty="0"/>
            </a:p>
          </p:txBody>
        </p:sp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 flipV="1">
              <a:off x="2235705" y="3521897"/>
              <a:ext cx="1668348" cy="5845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rtlCol="0">
              <a:spAutoFit/>
            </a:bodyPr>
            <a:lstStyle/>
            <a:p>
              <a:pPr rtl="0"/>
              <a:endParaRPr lang="en-GB" sz="2400" dirty="0"/>
            </a:p>
          </p:txBody>
        </p:sp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4043813" y="2818570"/>
              <a:ext cx="4792519" cy="9927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rtlCol="0">
              <a:spAutoFit/>
            </a:bodyPr>
            <a:lstStyle>
              <a:lvl1pPr>
                <a:defRPr sz="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667" dirty="0">
                  <a:latin typeface="+mj-lt"/>
                </a:rPr>
                <a:t>Без витамина B12, гомоцистеин и  метилмалоновая кислота (ММК) не преобразуются и накапливаются в сыворотке. 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5607728" y="6550225"/>
            <a:ext cx="6096000" cy="27699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rtl="0"/>
            <a:r>
              <a:rPr lang="ru-RU" sz="1200" dirty="0"/>
              <a:t>Приводится с разрешения Quarterly Journal of Medicine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72080" y="5983524"/>
            <a:ext cx="453660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A. Miller et al. / Journal of the Neurological Sciences, 2005 Jun 15;233(1-2):93-7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7181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866771" y="0"/>
            <a:ext cx="10515600" cy="1325563"/>
          </a:xfrm>
        </p:spPr>
        <p:txBody>
          <a:bodyPr rtlCol="0">
            <a:normAutofit/>
          </a:bodyPr>
          <a:lstStyle/>
          <a:p>
            <a:pPr rtl="0" eaLnBrk="1" hangingPunct="1"/>
            <a:r>
              <a:rPr lang="ru-RU" sz="3600" dirty="0"/>
              <a:t>Факторы риска развития дефицита витамина B12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4292" y="1273295"/>
            <a:ext cx="5458313" cy="4905436"/>
          </a:xfrm>
          <a:noFill/>
        </p:spPr>
        <p:txBody>
          <a:bodyPr rtlCol="0">
            <a:normAutofit lnSpcReduction="10000"/>
          </a:bodyPr>
          <a:lstStyle/>
          <a:p>
            <a:pPr marL="0" indent="0">
              <a:lnSpc>
                <a:spcPct val="80000"/>
              </a:lnSpc>
              <a:spcAft>
                <a:spcPct val="35000"/>
              </a:spcAft>
              <a:buSzPct val="120000"/>
              <a:buNone/>
            </a:pPr>
            <a:r>
              <a:rPr lang="ru-RU" sz="2667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Снижение </a:t>
            </a:r>
            <a:r>
              <a:rPr lang="ru-RU" sz="2667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всасывания</a:t>
            </a: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</a:pPr>
            <a:r>
              <a:rPr lang="ru-RU" sz="1867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Болезнь Крона</a:t>
            </a: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</a:pPr>
            <a:r>
              <a:rPr lang="ru-RU" sz="1867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Оперативные вмешательства на органах брюшной полости или кишечнике, которые влияют на продукцию внутреннего фактора или всасывание</a:t>
            </a: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</a:pPr>
            <a:r>
              <a:rPr lang="ru-RU" sz="1867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Кишечные инфекции (избыточный рост бактерий, лямблиоз, гельминтозы)</a:t>
            </a:r>
          </a:p>
          <a:p>
            <a:pPr marL="0" indent="0">
              <a:lnSpc>
                <a:spcPct val="80000"/>
              </a:lnSpc>
              <a:spcAft>
                <a:spcPct val="35000"/>
              </a:spcAft>
              <a:buClr>
                <a:schemeClr val="tx1"/>
              </a:buClr>
              <a:buSzPct val="120000"/>
              <a:buNone/>
            </a:pPr>
            <a:r>
              <a:rPr lang="ru-RU" sz="2667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Снижение внутреннего фактора</a:t>
            </a: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</a:pPr>
            <a:r>
              <a:rPr lang="ru-RU" sz="1867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Атрофический гастрит</a:t>
            </a:r>
          </a:p>
          <a:p>
            <a:pPr marL="0" indent="0">
              <a:lnSpc>
                <a:spcPct val="80000"/>
              </a:lnSpc>
              <a:spcAft>
                <a:spcPct val="35000"/>
              </a:spcAft>
              <a:buClr>
                <a:schemeClr val="tx1"/>
              </a:buClr>
              <a:buSzPct val="120000"/>
              <a:buNone/>
            </a:pPr>
            <a:r>
              <a:rPr lang="ru-RU" sz="2667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Повышенное потребление</a:t>
            </a: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</a:pPr>
            <a:r>
              <a:rPr lang="ru-RU" sz="1867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Подростковый возраст</a:t>
            </a: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</a:pPr>
            <a:r>
              <a:rPr lang="ru-RU" sz="1867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Беременность</a:t>
            </a: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</a:pPr>
            <a:r>
              <a:rPr lang="ru-RU" sz="1867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Прием ОК и ГЗТ</a:t>
            </a: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</a:pPr>
            <a:r>
              <a:rPr lang="ru-RU" sz="1867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Генетические </a:t>
            </a:r>
            <a:r>
              <a:rPr lang="ru-RU" sz="1867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полиморфзмы</a:t>
            </a:r>
            <a:r>
              <a:rPr lang="ru-RU" sz="1867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ферментов </a:t>
            </a:r>
            <a:r>
              <a:rPr lang="ru-RU" sz="1867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фолатного</a:t>
            </a:r>
            <a:r>
              <a:rPr lang="ru-RU" sz="1867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цикла </a:t>
            </a: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</a:pPr>
            <a:endParaRPr lang="ru-RU" sz="1867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</a:pPr>
            <a:endParaRPr lang="ru-RU" sz="1867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59865" lvl="1">
              <a:lnSpc>
                <a:spcPct val="80000"/>
              </a:lnSpc>
              <a:buSzPct val="110000"/>
              <a:buNone/>
            </a:pPr>
            <a:endParaRPr lang="en-US" sz="1333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6483351" y="1090415"/>
            <a:ext cx="5469467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rtlCol="0"/>
          <a:lstStyle/>
          <a:p>
            <a:pPr algn="l" rtl="0" eaLnBrk="1" hangingPunct="1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20000"/>
            </a:pPr>
            <a:endParaRPr lang="en-US" sz="3200" dirty="0"/>
          </a:p>
          <a:p>
            <a:pPr>
              <a:lnSpc>
                <a:spcPct val="80000"/>
              </a:lnSpc>
              <a:spcBef>
                <a:spcPts val="800"/>
              </a:spcBef>
              <a:spcAft>
                <a:spcPct val="35000"/>
              </a:spcAft>
              <a:buClr>
                <a:schemeClr val="tx1"/>
              </a:buClr>
              <a:buSzPct val="120000"/>
            </a:pPr>
            <a:r>
              <a:rPr lang="ru-RU" sz="2667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Генетические аномалии</a:t>
            </a:r>
          </a:p>
          <a:p>
            <a:pPr marL="914377" lvl="1" indent="-457189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buClr>
                <a:schemeClr val="accent4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1867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Недостаточность </a:t>
            </a:r>
            <a:r>
              <a:rPr lang="ru-RU" sz="1867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транскобаламина</a:t>
            </a:r>
            <a:r>
              <a:rPr lang="ru-RU" sz="1867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ru-RU" sz="1867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II</a:t>
            </a:r>
          </a:p>
          <a:p>
            <a:pPr marL="457189" lvl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10000"/>
            </a:pPr>
            <a:endParaRPr lang="en-US" sz="533" dirty="0"/>
          </a:p>
          <a:p>
            <a:pPr>
              <a:lnSpc>
                <a:spcPct val="80000"/>
              </a:lnSpc>
              <a:spcBef>
                <a:spcPts val="800"/>
              </a:spcBef>
              <a:spcAft>
                <a:spcPct val="35000"/>
              </a:spcAft>
              <a:buClr>
                <a:schemeClr val="tx1"/>
              </a:buClr>
              <a:buSzPct val="120000"/>
            </a:pPr>
            <a:r>
              <a:rPr lang="ru-RU" sz="2667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Недостаточное поступление с пищей</a:t>
            </a:r>
          </a:p>
          <a:p>
            <a:pPr marL="914377" lvl="1" indent="-457189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buClr>
                <a:schemeClr val="accent4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1867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Злоупотребление </a:t>
            </a:r>
            <a:r>
              <a:rPr lang="ru-RU" sz="1867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алкоголем и курением</a:t>
            </a:r>
            <a:endParaRPr lang="ru-RU" sz="1867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377" lvl="1" indent="-457189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buClr>
                <a:schemeClr val="accent4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1867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Пожилой возраст</a:t>
            </a:r>
          </a:p>
          <a:p>
            <a:pPr marL="914377" lvl="1" indent="-457189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buClr>
                <a:schemeClr val="accent4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1867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Вегетарианство</a:t>
            </a:r>
          </a:p>
          <a:p>
            <a:pPr>
              <a:lnSpc>
                <a:spcPct val="80000"/>
              </a:lnSpc>
              <a:spcBef>
                <a:spcPts val="800"/>
              </a:spcBef>
              <a:spcAft>
                <a:spcPct val="35000"/>
              </a:spcAft>
              <a:buClr>
                <a:schemeClr val="tx1"/>
              </a:buClr>
              <a:buSzPct val="120000"/>
            </a:pPr>
            <a:r>
              <a:rPr lang="en-US" sz="267" dirty="0"/>
              <a:t/>
            </a:r>
            <a:br>
              <a:rPr lang="en-US" sz="267" dirty="0"/>
            </a:br>
            <a:r>
              <a:rPr lang="ru-RU" sz="2667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Продолжительный прием препаратов</a:t>
            </a:r>
          </a:p>
          <a:p>
            <a:pPr marL="914377" lvl="1" indent="-457189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buClr>
                <a:schemeClr val="accent4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1867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Блокаторы H2-гистаминовых рецепторов</a:t>
            </a:r>
          </a:p>
          <a:p>
            <a:pPr marL="914377" lvl="1" indent="-457189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buClr>
                <a:schemeClr val="accent4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1867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Метформин</a:t>
            </a:r>
          </a:p>
          <a:p>
            <a:pPr marL="914377" lvl="1" indent="-457189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buClr>
                <a:schemeClr val="accent4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1867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Ингибиторы протонной помпы</a:t>
            </a:r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6630737" y="6523579"/>
            <a:ext cx="5450416" cy="256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algn="l" rtl="0"/>
            <a:r>
              <a:rPr lang="ru-RU" sz="1067" baseline="30000" dirty="0"/>
              <a:t>3</a:t>
            </a:r>
            <a:r>
              <a:rPr lang="ru-RU" sz="1067" dirty="0"/>
              <a:t>Langan RC et al. Am Fam Physician 2011;83:1425</a:t>
            </a:r>
          </a:p>
        </p:txBody>
      </p:sp>
    </p:spTree>
    <p:extLst>
      <p:ext uri="{BB962C8B-B14F-4D97-AF65-F5344CB8AC3E}">
        <p14:creationId xmlns:p14="http://schemas.microsoft.com/office/powerpoint/2010/main" val="97542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773570" y="104096"/>
            <a:ext cx="10515600" cy="998564"/>
          </a:xfrm>
        </p:spPr>
        <p:txBody>
          <a:bodyPr rtlCol="0">
            <a:normAutofit/>
          </a:bodyPr>
          <a:lstStyle/>
          <a:p>
            <a:pPr rtl="0" eaLnBrk="1" hangingPunct="1"/>
            <a:r>
              <a:rPr lang="ru-RU" sz="3600" dirty="0"/>
              <a:t>Клинические проявления дефицита витамина B12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03" y="1048871"/>
            <a:ext cx="5596850" cy="5338482"/>
          </a:xfrm>
          <a:noFill/>
        </p:spPr>
        <p:txBody>
          <a:bodyPr rtlCol="0">
            <a:normAutofit lnSpcReduction="10000"/>
          </a:bodyPr>
          <a:lstStyle/>
          <a:p>
            <a:pPr marL="0" indent="0">
              <a:lnSpc>
                <a:spcPct val="80000"/>
              </a:lnSpc>
              <a:spcAft>
                <a:spcPct val="35000"/>
              </a:spcAft>
              <a:buSzPct val="120000"/>
              <a:buNone/>
            </a:pPr>
            <a:r>
              <a:rPr lang="ru-RU" sz="2133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Со стороны кожи</a:t>
            </a: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</a:pPr>
            <a:r>
              <a:rPr lang="ru-RU" sz="1867" dirty="0">
                <a:latin typeface="+mj-lt"/>
              </a:rPr>
              <a:t>Гиперпигментация</a:t>
            </a: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</a:pPr>
            <a:r>
              <a:rPr lang="ru-RU" sz="1867" dirty="0">
                <a:latin typeface="+mj-lt"/>
              </a:rPr>
              <a:t>Витилиго (утрата пигментации)</a:t>
            </a:r>
          </a:p>
          <a:p>
            <a:pPr marL="0" indent="0">
              <a:lnSpc>
                <a:spcPct val="80000"/>
              </a:lnSpc>
              <a:spcAft>
                <a:spcPct val="35000"/>
              </a:spcAft>
              <a:buClr>
                <a:schemeClr val="tx1"/>
              </a:buClr>
              <a:buSzPct val="120000"/>
              <a:buNone/>
            </a:pPr>
            <a:r>
              <a:rPr lang="ru-RU" sz="2133" b="1" dirty="0" smtClean="0">
                <a:solidFill>
                  <a:schemeClr val="tx2"/>
                </a:solidFill>
                <a:cs typeface="Calibri" panose="020F0502020204030204" pitchFamily="34" charset="0"/>
              </a:rPr>
              <a:t>Со стороны желудочно-кишечного тракта </a:t>
            </a: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</a:pPr>
            <a:r>
              <a:rPr lang="ru-RU" sz="1867" dirty="0" smtClean="0"/>
              <a:t>Глоссит (отек языка)</a:t>
            </a: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</a:pPr>
            <a:r>
              <a:rPr lang="ru-RU" sz="1867" dirty="0" smtClean="0"/>
              <a:t>Желтуха</a:t>
            </a:r>
          </a:p>
          <a:p>
            <a:pPr marL="759865" lvl="1">
              <a:lnSpc>
                <a:spcPct val="80000"/>
              </a:lnSpc>
              <a:buClr>
                <a:schemeClr val="accent1"/>
              </a:buClr>
              <a:buSzPct val="110000"/>
            </a:pPr>
            <a:endParaRPr lang="en-US" sz="1867" dirty="0">
              <a:latin typeface="+mj-lt"/>
            </a:endParaRPr>
          </a:p>
          <a:p>
            <a:pPr marL="0" indent="0">
              <a:lnSpc>
                <a:spcPct val="80000"/>
              </a:lnSpc>
              <a:spcAft>
                <a:spcPct val="35000"/>
              </a:spcAft>
              <a:buClr>
                <a:schemeClr val="tx1"/>
              </a:buClr>
              <a:buSzPct val="120000"/>
              <a:buNone/>
            </a:pPr>
            <a:r>
              <a:rPr lang="ru-RU" sz="2133" b="1" dirty="0" smtClean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Во время беременности</a:t>
            </a: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</a:pPr>
            <a:r>
              <a:rPr lang="ru-RU" sz="1867" dirty="0" err="1" smtClean="0"/>
              <a:t>Невынашивание</a:t>
            </a:r>
            <a:endParaRPr lang="ru-RU" sz="1867" dirty="0" smtClean="0"/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</a:pPr>
            <a:r>
              <a:rPr lang="ru-RU" sz="1867" dirty="0" smtClean="0"/>
              <a:t>Пороки развития плода</a:t>
            </a: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</a:pPr>
            <a:r>
              <a:rPr lang="ru-RU" sz="1867" dirty="0" smtClean="0"/>
              <a:t>Анемия </a:t>
            </a:r>
          </a:p>
          <a:p>
            <a:pPr marL="0" indent="0">
              <a:lnSpc>
                <a:spcPct val="80000"/>
              </a:lnSpc>
              <a:spcAft>
                <a:spcPct val="35000"/>
              </a:spcAft>
              <a:buClr>
                <a:schemeClr val="tx1"/>
              </a:buClr>
              <a:buSzPct val="120000"/>
              <a:buNone/>
            </a:pPr>
            <a:endParaRPr lang="ru-RU" sz="2133" b="1" dirty="0" smtClean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spcAft>
                <a:spcPct val="35000"/>
              </a:spcAft>
              <a:buClr>
                <a:schemeClr val="tx1"/>
              </a:buClr>
              <a:buSzPct val="120000"/>
              <a:buNone/>
            </a:pPr>
            <a:r>
              <a:rPr lang="ru-RU" sz="2133" b="1" dirty="0" smtClean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Со </a:t>
            </a:r>
            <a:r>
              <a:rPr lang="ru-RU" sz="2133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стороны органов кроветворения</a:t>
            </a:r>
            <a:endParaRPr lang="en-US" sz="2133" b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</a:pPr>
            <a:r>
              <a:rPr lang="ru-RU" sz="1867" dirty="0">
                <a:latin typeface="+mj-lt"/>
              </a:rPr>
              <a:t>Анемия (макроцитарная, мегалобластная)</a:t>
            </a: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</a:pPr>
            <a:r>
              <a:rPr lang="ru-RU" sz="1867" dirty="0">
                <a:latin typeface="+mj-lt"/>
              </a:rPr>
              <a:t>Тромбоцитопения (снижение тромбоцитов)</a:t>
            </a:r>
          </a:p>
          <a:p>
            <a:pPr marL="304792" indent="-304792">
              <a:lnSpc>
                <a:spcPct val="80000"/>
              </a:lnSpc>
              <a:buClr>
                <a:schemeClr val="accent1"/>
              </a:buClr>
              <a:buSzPct val="110000"/>
            </a:pPr>
            <a:endParaRPr lang="en-US" sz="3200" dirty="0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6225988" y="1048871"/>
            <a:ext cx="5745880" cy="5017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rtlCol="0"/>
          <a:lstStyle/>
          <a:p>
            <a:pPr>
              <a:lnSpc>
                <a:spcPct val="80000"/>
              </a:lnSpc>
              <a:spcBef>
                <a:spcPts val="800"/>
              </a:spcBef>
              <a:spcAft>
                <a:spcPct val="35000"/>
              </a:spcAft>
              <a:buClr>
                <a:schemeClr val="tx1"/>
              </a:buClr>
              <a:buSzPct val="120000"/>
            </a:pPr>
            <a:r>
              <a:rPr lang="ru-RU" sz="2133" b="1" dirty="0" smtClean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Со </a:t>
            </a:r>
            <a:r>
              <a:rPr lang="ru-RU" sz="2133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стороны нервной системы</a:t>
            </a: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1867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Когнитивные </a:t>
            </a:r>
            <a:r>
              <a:rPr lang="ru-RU" sz="1867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нарушения</a:t>
            </a: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1867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Нарушения </a:t>
            </a:r>
            <a:r>
              <a:rPr lang="ru-RU" sz="1867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походки</a:t>
            </a: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1867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Раздражительность</a:t>
            </a: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1867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Периферическая нейропатия</a:t>
            </a: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1867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Слабость</a:t>
            </a: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1867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Депрессия</a:t>
            </a: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1867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Нарушение сна</a:t>
            </a:r>
          </a:p>
          <a:p>
            <a:pPr>
              <a:lnSpc>
                <a:spcPct val="80000"/>
              </a:lnSpc>
              <a:spcAft>
                <a:spcPct val="35000"/>
              </a:spcAft>
              <a:buClr>
                <a:schemeClr val="tx1"/>
              </a:buClr>
              <a:buSzPct val="120000"/>
            </a:pPr>
            <a:r>
              <a:rPr lang="ru-RU" sz="2133" b="1" dirty="0" smtClean="0">
                <a:solidFill>
                  <a:schemeClr val="tx2"/>
                </a:solidFill>
                <a:cs typeface="Calibri" panose="020F0502020204030204" pitchFamily="34" charset="0"/>
              </a:rPr>
              <a:t>Со стороны </a:t>
            </a:r>
            <a:r>
              <a:rPr lang="ru-RU" sz="2133" b="1" dirty="0" err="1" smtClean="0">
                <a:solidFill>
                  <a:schemeClr val="tx2"/>
                </a:solidFill>
                <a:cs typeface="Calibri" panose="020F0502020204030204" pitchFamily="34" charset="0"/>
              </a:rPr>
              <a:t>сердечно-сосудистой</a:t>
            </a:r>
            <a:r>
              <a:rPr lang="ru-RU" sz="2133" b="1" dirty="0" smtClean="0">
                <a:solidFill>
                  <a:schemeClr val="tx2"/>
                </a:solidFill>
                <a:cs typeface="Calibri" panose="020F0502020204030204" pitchFamily="34" charset="0"/>
              </a:rPr>
              <a:t> системы</a:t>
            </a: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</a:pPr>
            <a:r>
              <a:rPr lang="ru-RU" sz="1867" dirty="0" smtClean="0"/>
              <a:t>Повышенный риск инфаркта миокарда и инсульта</a:t>
            </a:r>
          </a:p>
          <a:p>
            <a:endParaRPr lang="ru-RU" sz="187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912261" lvl="1" indent="-380990">
              <a:lnSpc>
                <a:spcPct val="80000"/>
              </a:lnSpc>
              <a:buClr>
                <a:schemeClr val="accent4"/>
              </a:buClr>
              <a:buSzPct val="110000"/>
            </a:pPr>
            <a:r>
              <a:rPr lang="ru-RU" sz="1867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/>
            </a:r>
            <a:br>
              <a:rPr lang="ru-RU" sz="1867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endParaRPr lang="ru-RU" sz="1867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6777674" y="6351512"/>
            <a:ext cx="6977573" cy="42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algn="l" rtl="0"/>
            <a:r>
              <a:rPr lang="ru-RU" sz="1067" baseline="30000" dirty="0"/>
              <a:t>3</a:t>
            </a:r>
            <a:r>
              <a:rPr lang="ru-RU" sz="1067" dirty="0"/>
              <a:t>Langan RC et al. Am Fam Physician 2011;83:1425</a:t>
            </a:r>
          </a:p>
          <a:p>
            <a:pPr rtl="0"/>
            <a:r>
              <a:rPr lang="ru-RU" sz="1067" baseline="30000" dirty="0"/>
              <a:t>15</a:t>
            </a:r>
            <a:r>
              <a:rPr lang="ru-RU" sz="1067" dirty="0"/>
              <a:t>Devalia, Hamiton and Molloy British Journal of Haematology, 2014, 166, 496–513</a:t>
            </a:r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497086" y="4697392"/>
            <a:ext cx="5591504" cy="150979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rtlCol="0" anchor="ctr">
            <a:noAutofit/>
          </a:bodyPr>
          <a:lstStyle/>
          <a:p>
            <a:pPr rtl="0"/>
            <a:endParaRPr lang="en-GB" sz="2400" dirty="0"/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>
            <a:off x="2541494" y="4343400"/>
            <a:ext cx="4214151" cy="236041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rtl="0"/>
            <a:endParaRPr lang="en-GB" sz="2400" dirty="0"/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6777674" y="4104937"/>
            <a:ext cx="5073028" cy="21028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rtl="0"/>
            <a:r>
              <a:rPr lang="ru-RU" sz="2400" b="0" dirty="0">
                <a:solidFill>
                  <a:schemeClr val="bg1"/>
                </a:solidFill>
              </a:rPr>
              <a:t>«</a:t>
            </a:r>
            <a:r>
              <a:rPr lang="ru-RU" sz="2133" b="0" dirty="0">
                <a:solidFill>
                  <a:schemeClr val="bg1"/>
                </a:solidFill>
              </a:rPr>
              <a:t>Макроцитоз - классический гематологический признак дефицита B12, но неспецифический и нечувствительный конкретно к данному заболеванию, особенно на ранних стадиях»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6298210" y="5444535"/>
            <a:ext cx="596388" cy="0"/>
          </a:xfrm>
          <a:prstGeom prst="line">
            <a:avLst/>
          </a:prstGeom>
          <a:noFill/>
          <a:ln w="825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rtl="0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7155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1788</Words>
  <Application>Microsoft Office PowerPoint</Application>
  <PresentationFormat>Широкоэкранный</PresentationFormat>
  <Paragraphs>349</Paragraphs>
  <Slides>20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Courier New</vt:lpstr>
      <vt:lpstr>Georgia</vt:lpstr>
      <vt:lpstr>Monotype Sorts</vt:lpstr>
      <vt:lpstr>Times New Roman</vt:lpstr>
      <vt:lpstr>Office Theme</vt:lpstr>
      <vt:lpstr>Активный B12 – самый ранний маркер В12-дефицитной анемии </vt:lpstr>
      <vt:lpstr>Витамины - незаменимые органические вещества</vt:lpstr>
      <vt:lpstr>Витамин В12  (цианокобаламин)</vt:lpstr>
      <vt:lpstr>Откуда мы получаем витамин B12?</vt:lpstr>
      <vt:lpstr>Цианокобаламин необходим для синтеза двух коферментов: метилкобаламина и аденозилцианокобаламина</vt:lpstr>
      <vt:lpstr>Почему так важен витамин B12?</vt:lpstr>
      <vt:lpstr>Дефицит витамина B12:  как определить?</vt:lpstr>
      <vt:lpstr>Факторы риска развития дефицита витамина B12</vt:lpstr>
      <vt:lpstr>Клинические проявления дефицита витамина B12</vt:lpstr>
      <vt:lpstr>Не весь витамин B12 в сыворотке активен</vt:lpstr>
      <vt:lpstr>Уровень дефицита активного  B12 в различных группах</vt:lpstr>
      <vt:lpstr>Тесты на содержание B12 в организме</vt:lpstr>
      <vt:lpstr>Как согласуются результаты общего и активного В12 </vt:lpstr>
      <vt:lpstr>Диагностическая точность Активного B12 (холоТК) - Valente с соавт.</vt:lpstr>
      <vt:lpstr>Рекомендации по диагностике дефицита B12 Британского комитета по стандартизации в Гематологии</vt:lpstr>
      <vt:lpstr>Активный B12 как тест первой линии для выявления дефицита B12</vt:lpstr>
      <vt:lpstr>Активный B12 как тест второй линии для выявления дефицита B12</vt:lpstr>
      <vt:lpstr>Заключение - как и зачем использовать тест на Активный B12 (холоТК)?</vt:lpstr>
      <vt:lpstr>Презентация PowerPoint</vt:lpstr>
      <vt:lpstr>Спасибо!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Pavlova, Olga</dc:creator>
  <cp:lastModifiedBy>user</cp:lastModifiedBy>
  <cp:revision>29</cp:revision>
  <dcterms:created xsi:type="dcterms:W3CDTF">2019-04-16T16:34:56Z</dcterms:created>
  <dcterms:modified xsi:type="dcterms:W3CDTF">2019-04-22T11:10:28Z</dcterms:modified>
</cp:coreProperties>
</file>